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23"/>
  </p:notesMasterIdLst>
  <p:sldIdLst>
    <p:sldId id="258" r:id="rId5"/>
    <p:sldId id="259" r:id="rId6"/>
    <p:sldId id="277" r:id="rId7"/>
    <p:sldId id="278" r:id="rId8"/>
    <p:sldId id="279" r:id="rId9"/>
    <p:sldId id="292" r:id="rId10"/>
    <p:sldId id="266" r:id="rId11"/>
    <p:sldId id="280" r:id="rId12"/>
    <p:sldId id="289" r:id="rId13"/>
    <p:sldId id="281" r:id="rId14"/>
    <p:sldId id="282" r:id="rId15"/>
    <p:sldId id="283" r:id="rId16"/>
    <p:sldId id="284" r:id="rId17"/>
    <p:sldId id="285" r:id="rId18"/>
    <p:sldId id="286" r:id="rId19"/>
    <p:sldId id="290" r:id="rId20"/>
    <p:sldId id="291" r:id="rId21"/>
    <p:sldId id="28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C0B3A003-8B86-4DA2-8DDD-F7D449F58D24}">
          <p14:sldIdLst>
            <p14:sldId id="258"/>
            <p14:sldId id="259"/>
            <p14:sldId id="277"/>
            <p14:sldId id="278"/>
            <p14:sldId id="279"/>
            <p14:sldId id="292"/>
            <p14:sldId id="266"/>
            <p14:sldId id="280"/>
            <p14:sldId id="289"/>
            <p14:sldId id="281"/>
            <p14:sldId id="282"/>
            <p14:sldId id="283"/>
            <p14:sldId id="284"/>
            <p14:sldId id="285"/>
            <p14:sldId id="286"/>
            <p14:sldId id="290"/>
            <p14:sldId id="291"/>
            <p14:sldId id="2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2E99B6-E9EC-4FEE-A619-6CFD41D55000}" v="10" dt="2023-08-15T11:46:48.18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631" autoAdjust="0"/>
  </p:normalViewPr>
  <p:slideViewPr>
    <p:cSldViewPr snapToGrid="0">
      <p:cViewPr varScale="1">
        <p:scale>
          <a:sx n="52" d="100"/>
          <a:sy n="52" d="100"/>
        </p:scale>
        <p:origin x="1867"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EB2E99B6-E9EC-4FEE-A619-6CFD41D55000}"/>
    <pc:docChg chg="undo custSel addSld modSld modSection">
      <pc:chgData name="Pascalle Cup" userId="abbe84a0-611b-406e-b251-e8b4b71c069a" providerId="ADAL" clId="{EB2E99B6-E9EC-4FEE-A619-6CFD41D55000}" dt="2023-08-15T12:07:33.433" v="886" actId="20577"/>
      <pc:docMkLst>
        <pc:docMk/>
      </pc:docMkLst>
      <pc:sldChg chg="modSp mod modNotesTx">
        <pc:chgData name="Pascalle Cup" userId="abbe84a0-611b-406e-b251-e8b4b71c069a" providerId="ADAL" clId="{EB2E99B6-E9EC-4FEE-A619-6CFD41D55000}" dt="2023-08-15T12:07:08.900" v="840"/>
        <pc:sldMkLst>
          <pc:docMk/>
          <pc:sldMk cId="1551420879" sldId="278"/>
        </pc:sldMkLst>
        <pc:spChg chg="mod">
          <ac:chgData name="Pascalle Cup" userId="abbe84a0-611b-406e-b251-e8b4b71c069a" providerId="ADAL" clId="{EB2E99B6-E9EC-4FEE-A619-6CFD41D55000}" dt="2023-08-15T11:48:21.206" v="839" actId="20577"/>
          <ac:spMkLst>
            <pc:docMk/>
            <pc:sldMk cId="1551420879" sldId="278"/>
            <ac:spMk id="3" creationId="{00000000-0000-0000-0000-000000000000}"/>
          </ac:spMkLst>
        </pc:spChg>
      </pc:sldChg>
      <pc:sldChg chg="modSp mod">
        <pc:chgData name="Pascalle Cup" userId="abbe84a0-611b-406e-b251-e8b4b71c069a" providerId="ADAL" clId="{EB2E99B6-E9EC-4FEE-A619-6CFD41D55000}" dt="2023-08-15T11:14:30.808" v="5" actId="313"/>
        <pc:sldMkLst>
          <pc:docMk/>
          <pc:sldMk cId="1936912581" sldId="280"/>
        </pc:sldMkLst>
        <pc:spChg chg="mod">
          <ac:chgData name="Pascalle Cup" userId="abbe84a0-611b-406e-b251-e8b4b71c069a" providerId="ADAL" clId="{EB2E99B6-E9EC-4FEE-A619-6CFD41D55000}" dt="2023-08-15T11:14:30.808" v="5" actId="313"/>
          <ac:spMkLst>
            <pc:docMk/>
            <pc:sldMk cId="1936912581" sldId="280"/>
            <ac:spMk id="3" creationId="{00000000-0000-0000-0000-000000000000}"/>
          </ac:spMkLst>
        </pc:spChg>
      </pc:sldChg>
      <pc:sldChg chg="modSp">
        <pc:chgData name="Pascalle Cup" userId="abbe84a0-611b-406e-b251-e8b4b71c069a" providerId="ADAL" clId="{EB2E99B6-E9EC-4FEE-A619-6CFD41D55000}" dt="2023-08-15T11:15:14.391" v="10" actId="20577"/>
        <pc:sldMkLst>
          <pc:docMk/>
          <pc:sldMk cId="4276157768" sldId="282"/>
        </pc:sldMkLst>
        <pc:spChg chg="mod">
          <ac:chgData name="Pascalle Cup" userId="abbe84a0-611b-406e-b251-e8b4b71c069a" providerId="ADAL" clId="{EB2E99B6-E9EC-4FEE-A619-6CFD41D55000}" dt="2023-08-15T11:15:14.391" v="10" actId="20577"/>
          <ac:spMkLst>
            <pc:docMk/>
            <pc:sldMk cId="4276157768" sldId="282"/>
            <ac:spMk id="3" creationId="{07264EA8-5A24-4321-996C-8F4F3FDB6645}"/>
          </ac:spMkLst>
        </pc:spChg>
      </pc:sldChg>
      <pc:sldChg chg="modSp mod">
        <pc:chgData name="Pascalle Cup" userId="abbe84a0-611b-406e-b251-e8b4b71c069a" providerId="ADAL" clId="{EB2E99B6-E9EC-4FEE-A619-6CFD41D55000}" dt="2023-08-15T11:16:10.154" v="25" actId="20577"/>
        <pc:sldMkLst>
          <pc:docMk/>
          <pc:sldMk cId="2135322397" sldId="283"/>
        </pc:sldMkLst>
        <pc:spChg chg="mod">
          <ac:chgData name="Pascalle Cup" userId="abbe84a0-611b-406e-b251-e8b4b71c069a" providerId="ADAL" clId="{EB2E99B6-E9EC-4FEE-A619-6CFD41D55000}" dt="2023-08-15T11:16:10.154" v="25" actId="20577"/>
          <ac:spMkLst>
            <pc:docMk/>
            <pc:sldMk cId="2135322397" sldId="283"/>
            <ac:spMk id="6" creationId="{83BFDFB6-8129-4518-8423-61BE34CD2280}"/>
          </ac:spMkLst>
        </pc:spChg>
      </pc:sldChg>
      <pc:sldChg chg="addSp delSp modSp mod setBg">
        <pc:chgData name="Pascalle Cup" userId="abbe84a0-611b-406e-b251-e8b4b71c069a" providerId="ADAL" clId="{EB2E99B6-E9EC-4FEE-A619-6CFD41D55000}" dt="2023-08-15T11:31:41.083" v="618" actId="26606"/>
        <pc:sldMkLst>
          <pc:docMk/>
          <pc:sldMk cId="4024628436" sldId="288"/>
        </pc:sldMkLst>
        <pc:spChg chg="add del">
          <ac:chgData name="Pascalle Cup" userId="abbe84a0-611b-406e-b251-e8b4b71c069a" providerId="ADAL" clId="{EB2E99B6-E9EC-4FEE-A619-6CFD41D55000}" dt="2023-08-15T11:31:41.083" v="617" actId="26606"/>
          <ac:spMkLst>
            <pc:docMk/>
            <pc:sldMk cId="4024628436" sldId="288"/>
            <ac:spMk id="7" creationId="{42A4FC2C-047E-45A5-965D-8E1E3BF09BC6}"/>
          </ac:spMkLst>
        </pc:spChg>
        <pc:picChg chg="add mod">
          <ac:chgData name="Pascalle Cup" userId="abbe84a0-611b-406e-b251-e8b4b71c069a" providerId="ADAL" clId="{EB2E99B6-E9EC-4FEE-A619-6CFD41D55000}" dt="2023-08-15T11:31:41.083" v="618" actId="26606"/>
          <ac:picMkLst>
            <pc:docMk/>
            <pc:sldMk cId="4024628436" sldId="288"/>
            <ac:picMk id="2" creationId="{851D01EF-A255-B44D-9761-4BA6BB2FEBA5}"/>
          </ac:picMkLst>
        </pc:picChg>
        <pc:picChg chg="del">
          <ac:chgData name="Pascalle Cup" userId="abbe84a0-611b-406e-b251-e8b4b71c069a" providerId="ADAL" clId="{EB2E99B6-E9EC-4FEE-A619-6CFD41D55000}" dt="2023-08-15T11:29:14.139" v="586" actId="478"/>
          <ac:picMkLst>
            <pc:docMk/>
            <pc:sldMk cId="4024628436" sldId="288"/>
            <ac:picMk id="10" creationId="{FCB08297-6DEA-423A-94FC-9D8AE8E3759E}"/>
          </ac:picMkLst>
        </pc:picChg>
      </pc:sldChg>
      <pc:sldChg chg="modNotesTx">
        <pc:chgData name="Pascalle Cup" userId="abbe84a0-611b-406e-b251-e8b4b71c069a" providerId="ADAL" clId="{EB2E99B6-E9EC-4FEE-A619-6CFD41D55000}" dt="2023-08-15T11:18:20.238" v="326" actId="20577"/>
        <pc:sldMkLst>
          <pc:docMk/>
          <pc:sldMk cId="3319670097" sldId="290"/>
        </pc:sldMkLst>
      </pc:sldChg>
      <pc:sldChg chg="addSp delSp modSp mod modNotesTx">
        <pc:chgData name="Pascalle Cup" userId="abbe84a0-611b-406e-b251-e8b4b71c069a" providerId="ADAL" clId="{EB2E99B6-E9EC-4FEE-A619-6CFD41D55000}" dt="2023-08-15T11:29:08.297" v="585" actId="20577"/>
        <pc:sldMkLst>
          <pc:docMk/>
          <pc:sldMk cId="769135672" sldId="291"/>
        </pc:sldMkLst>
        <pc:spChg chg="mod">
          <ac:chgData name="Pascalle Cup" userId="abbe84a0-611b-406e-b251-e8b4b71c069a" providerId="ADAL" clId="{EB2E99B6-E9EC-4FEE-A619-6CFD41D55000}" dt="2023-08-15T11:27:43.514" v="364" actId="26606"/>
          <ac:spMkLst>
            <pc:docMk/>
            <pc:sldMk cId="769135672" sldId="291"/>
            <ac:spMk id="2" creationId="{90FFB9FE-72FA-8076-0E44-AAE638EC996B}"/>
          </ac:spMkLst>
        </pc:spChg>
        <pc:spChg chg="del">
          <ac:chgData name="Pascalle Cup" userId="abbe84a0-611b-406e-b251-e8b4b71c069a" providerId="ADAL" clId="{EB2E99B6-E9EC-4FEE-A619-6CFD41D55000}" dt="2023-08-15T11:27:43.514" v="364" actId="26606"/>
          <ac:spMkLst>
            <pc:docMk/>
            <pc:sldMk cId="769135672" sldId="291"/>
            <ac:spMk id="9" creationId="{A8384FB5-9ADC-4DDC-881B-597D56F5B15D}"/>
          </ac:spMkLst>
        </pc:spChg>
        <pc:spChg chg="del">
          <ac:chgData name="Pascalle Cup" userId="abbe84a0-611b-406e-b251-e8b4b71c069a" providerId="ADAL" clId="{EB2E99B6-E9EC-4FEE-A619-6CFD41D55000}" dt="2023-08-15T11:27:43.514" v="364" actId="26606"/>
          <ac:spMkLst>
            <pc:docMk/>
            <pc:sldMk cId="769135672" sldId="291"/>
            <ac:spMk id="11" creationId="{91E5A9A7-95C6-4F4F-B00E-C82E07FE62EF}"/>
          </ac:spMkLst>
        </pc:spChg>
        <pc:spChg chg="del">
          <ac:chgData name="Pascalle Cup" userId="abbe84a0-611b-406e-b251-e8b4b71c069a" providerId="ADAL" clId="{EB2E99B6-E9EC-4FEE-A619-6CFD41D55000}" dt="2023-08-15T11:27:43.514" v="364" actId="26606"/>
          <ac:spMkLst>
            <pc:docMk/>
            <pc:sldMk cId="769135672" sldId="291"/>
            <ac:spMk id="13" creationId="{D07DD2DE-F619-49DD-B5E7-03A290FF4ED1}"/>
          </ac:spMkLst>
        </pc:spChg>
        <pc:spChg chg="del">
          <ac:chgData name="Pascalle Cup" userId="abbe84a0-611b-406e-b251-e8b4b71c069a" providerId="ADAL" clId="{EB2E99B6-E9EC-4FEE-A619-6CFD41D55000}" dt="2023-08-15T11:27:43.514" v="364" actId="26606"/>
          <ac:spMkLst>
            <pc:docMk/>
            <pc:sldMk cId="769135672" sldId="291"/>
            <ac:spMk id="15" creationId="{85149191-5F60-4A28-AAFF-039F96B0F3EC}"/>
          </ac:spMkLst>
        </pc:spChg>
        <pc:spChg chg="del">
          <ac:chgData name="Pascalle Cup" userId="abbe84a0-611b-406e-b251-e8b4b71c069a" providerId="ADAL" clId="{EB2E99B6-E9EC-4FEE-A619-6CFD41D55000}" dt="2023-08-15T11:27:43.514" v="364" actId="26606"/>
          <ac:spMkLst>
            <pc:docMk/>
            <pc:sldMk cId="769135672" sldId="291"/>
            <ac:spMk id="17" creationId="{F8260ED5-17F7-4158-B241-D51DD4CF1B7E}"/>
          </ac:spMkLst>
        </pc:spChg>
        <pc:spChg chg="add">
          <ac:chgData name="Pascalle Cup" userId="abbe84a0-611b-406e-b251-e8b4b71c069a" providerId="ADAL" clId="{EB2E99B6-E9EC-4FEE-A619-6CFD41D55000}" dt="2023-08-15T11:27:43.514" v="364" actId="26606"/>
          <ac:spMkLst>
            <pc:docMk/>
            <pc:sldMk cId="769135672" sldId="291"/>
            <ac:spMk id="22" creationId="{D4771268-CB57-404A-9271-370EB28F6090}"/>
          </ac:spMkLst>
        </pc:spChg>
        <pc:graphicFrameChg chg="add del mod modGraphic">
          <ac:chgData name="Pascalle Cup" userId="abbe84a0-611b-406e-b251-e8b4b71c069a" providerId="ADAL" clId="{EB2E99B6-E9EC-4FEE-A619-6CFD41D55000}" dt="2023-08-15T11:23:30.464" v="338" actId="478"/>
          <ac:graphicFrameMkLst>
            <pc:docMk/>
            <pc:sldMk cId="769135672" sldId="291"/>
            <ac:graphicFrameMk id="3" creationId="{B297AB7F-1A65-94B0-4015-F4424F4769D1}"/>
          </ac:graphicFrameMkLst>
        </pc:graphicFrameChg>
        <pc:graphicFrameChg chg="del">
          <ac:chgData name="Pascalle Cup" userId="abbe84a0-611b-406e-b251-e8b4b71c069a" providerId="ADAL" clId="{EB2E99B6-E9EC-4FEE-A619-6CFD41D55000}" dt="2023-08-15T11:18:37.997" v="327" actId="478"/>
          <ac:graphicFrameMkLst>
            <pc:docMk/>
            <pc:sldMk cId="769135672" sldId="291"/>
            <ac:graphicFrameMk id="4" creationId="{CD40D058-546F-9710-E2AF-92D7CBB2D166}"/>
          </ac:graphicFrameMkLst>
        </pc:graphicFrameChg>
        <pc:graphicFrameChg chg="add del mod modGraphic">
          <ac:chgData name="Pascalle Cup" userId="abbe84a0-611b-406e-b251-e8b4b71c069a" providerId="ADAL" clId="{EB2E99B6-E9EC-4FEE-A619-6CFD41D55000}" dt="2023-08-15T11:26:34.344" v="355" actId="478"/>
          <ac:graphicFrameMkLst>
            <pc:docMk/>
            <pc:sldMk cId="769135672" sldId="291"/>
            <ac:graphicFrameMk id="5" creationId="{F559A7E2-97B6-D836-9D9C-E4E8DEC66E28}"/>
          </ac:graphicFrameMkLst>
        </pc:graphicFrameChg>
        <pc:graphicFrameChg chg="add mod modGraphic">
          <ac:chgData name="Pascalle Cup" userId="abbe84a0-611b-406e-b251-e8b4b71c069a" providerId="ADAL" clId="{EB2E99B6-E9EC-4FEE-A619-6CFD41D55000}" dt="2023-08-15T11:28:05.643" v="369" actId="14734"/>
          <ac:graphicFrameMkLst>
            <pc:docMk/>
            <pc:sldMk cId="769135672" sldId="291"/>
            <ac:graphicFrameMk id="6" creationId="{2426761A-3F44-B366-10C4-CBBEF6B89AEE}"/>
          </ac:graphicFrameMkLst>
        </pc:graphicFrameChg>
      </pc:sldChg>
      <pc:sldChg chg="addSp modSp new mod modAnim modNotesTx">
        <pc:chgData name="Pascalle Cup" userId="abbe84a0-611b-406e-b251-e8b4b71c069a" providerId="ADAL" clId="{EB2E99B6-E9EC-4FEE-A619-6CFD41D55000}" dt="2023-08-15T12:07:33.433" v="886" actId="20577"/>
        <pc:sldMkLst>
          <pc:docMk/>
          <pc:sldMk cId="1989994480" sldId="292"/>
        </pc:sldMkLst>
        <pc:spChg chg="mod">
          <ac:chgData name="Pascalle Cup" userId="abbe84a0-611b-406e-b251-e8b4b71c069a" providerId="ADAL" clId="{EB2E99B6-E9EC-4FEE-A619-6CFD41D55000}" dt="2023-08-15T11:47:02.283" v="648" actId="6549"/>
          <ac:spMkLst>
            <pc:docMk/>
            <pc:sldMk cId="1989994480" sldId="292"/>
            <ac:spMk id="2" creationId="{BDA59F09-8363-3B44-7137-2D2DCA49850F}"/>
          </ac:spMkLst>
        </pc:spChg>
        <pc:picChg chg="add mod">
          <ac:chgData name="Pascalle Cup" userId="abbe84a0-611b-406e-b251-e8b4b71c069a" providerId="ADAL" clId="{EB2E99B6-E9EC-4FEE-A619-6CFD41D55000}" dt="2023-08-15T11:47:06.803" v="649" actId="1076"/>
          <ac:picMkLst>
            <pc:docMk/>
            <pc:sldMk cId="1989994480" sldId="292"/>
            <ac:picMk id="3" creationId="{AE17EA30-65B3-BCCA-9723-7A16DA85331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B5D69C-138F-4131-9572-0F94DE9DFA66}" type="datetimeFigureOut">
              <a:rPr lang="nl-NL" smtClean="0"/>
              <a:t>15-8-2023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3F587-8A42-422B-A1A5-D095A61684A7}" type="slidenum">
              <a:rPr lang="nl-NL" smtClean="0"/>
              <a:t>‹nr.›</a:t>
            </a:fld>
            <a:endParaRPr lang="nl-NL"/>
          </a:p>
        </p:txBody>
      </p:sp>
    </p:spTree>
    <p:extLst>
      <p:ext uri="{BB962C8B-B14F-4D97-AF65-F5344CB8AC3E}">
        <p14:creationId xmlns:p14="http://schemas.microsoft.com/office/powerpoint/2010/main" val="3665100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rchadd.nl/academy/vakken/aardrijkskunde/een-buurtprofiel-wat-is-dat-preci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Een buurtprofiel: wat is dat precies? - Mr. </a:t>
            </a:r>
            <a:r>
              <a:rPr lang="nl-NL" dirty="0" err="1">
                <a:hlinkClick r:id="rId3"/>
              </a:rPr>
              <a:t>Chadd</a:t>
            </a:r>
            <a:r>
              <a:rPr lang="nl-NL" dirty="0">
                <a:hlinkClick r:id="rId3"/>
              </a:rPr>
              <a:t> Academy (mrchadd.nl)</a:t>
            </a:r>
            <a:endParaRPr lang="nl-NL" dirty="0"/>
          </a:p>
        </p:txBody>
      </p:sp>
      <p:sp>
        <p:nvSpPr>
          <p:cNvPr id="4" name="Tijdelijke aanduiding voor dianummer 3"/>
          <p:cNvSpPr>
            <a:spLocks noGrp="1"/>
          </p:cNvSpPr>
          <p:nvPr>
            <p:ph type="sldNum" sz="quarter" idx="5"/>
          </p:nvPr>
        </p:nvSpPr>
        <p:spPr/>
        <p:txBody>
          <a:bodyPr/>
          <a:lstStyle/>
          <a:p>
            <a:fld id="{78F3F587-8A42-422B-A1A5-D095A61684A7}" type="slidenum">
              <a:rPr lang="nl-NL" smtClean="0"/>
              <a:t>4</a:t>
            </a:fld>
            <a:endParaRPr lang="nl-NL"/>
          </a:p>
        </p:txBody>
      </p:sp>
    </p:spTree>
    <p:extLst>
      <p:ext uri="{BB962C8B-B14F-4D97-AF65-F5344CB8AC3E}">
        <p14:creationId xmlns:p14="http://schemas.microsoft.com/office/powerpoint/2010/main" val="3742144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‘Buurtprofiel’ is in 2023 als begrip ook meegenomen in de lessen! https://www.mrchadd.nl/academy/vakken/aardrijkskunde/een-buurtprofiel-wat-is-dat-precies &gt; les 2 meer uitleg incl. </a:t>
            </a:r>
            <a:r>
              <a:rPr lang="nl-NL"/>
              <a:t>een opdracht! </a:t>
            </a:r>
            <a:endParaRPr lang="nl-NL" dirty="0"/>
          </a:p>
        </p:txBody>
      </p:sp>
      <p:sp>
        <p:nvSpPr>
          <p:cNvPr id="4" name="Tijdelijke aanduiding voor dianummer 3"/>
          <p:cNvSpPr>
            <a:spLocks noGrp="1"/>
          </p:cNvSpPr>
          <p:nvPr>
            <p:ph type="sldNum" sz="quarter" idx="5"/>
          </p:nvPr>
        </p:nvSpPr>
        <p:spPr/>
        <p:txBody>
          <a:bodyPr/>
          <a:lstStyle/>
          <a:p>
            <a:fld id="{78F3F587-8A42-422B-A1A5-D095A61684A7}" type="slidenum">
              <a:rPr lang="nl-NL" smtClean="0"/>
              <a:t>6</a:t>
            </a:fld>
            <a:endParaRPr lang="nl-NL"/>
          </a:p>
        </p:txBody>
      </p:sp>
    </p:spTree>
    <p:extLst>
      <p:ext uri="{BB962C8B-B14F-4D97-AF65-F5344CB8AC3E}">
        <p14:creationId xmlns:p14="http://schemas.microsoft.com/office/powerpoint/2010/main" val="3129648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noProof="0" dirty="0"/>
              <a:t>Container</a:t>
            </a:r>
            <a:r>
              <a:rPr lang="nl-NL" baseline="0" noProof="0" dirty="0"/>
              <a:t> begrip leefbaarheid </a:t>
            </a:r>
          </a:p>
          <a:p>
            <a:endParaRPr lang="nl-NL" noProof="0"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7</a:t>
            </a:fld>
            <a:endParaRPr lang="en-US"/>
          </a:p>
        </p:txBody>
      </p:sp>
    </p:spTree>
    <p:extLst>
      <p:ext uri="{BB962C8B-B14F-4D97-AF65-F5344CB8AC3E}">
        <p14:creationId xmlns:p14="http://schemas.microsoft.com/office/powerpoint/2010/main" val="3413730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Leefbaarheid is een containerbegrip. We hebben er allemaal wel een gevoel bij.</a:t>
            </a:r>
          </a:p>
          <a:p>
            <a:r>
              <a:rPr lang="nl-NL" sz="1200" kern="1200" dirty="0">
                <a:solidFill>
                  <a:schemeClr val="tx1"/>
                </a:solidFill>
                <a:effectLst/>
                <a:latin typeface="+mn-lt"/>
                <a:ea typeface="+mn-ea"/>
                <a:cs typeface="+mn-cs"/>
              </a:rPr>
              <a:t>Maar is leefbaarheid meetbaar? En hoe meet je nu of een buurt leefbaar is of niet? En voor wie? Vandaag wordt het begrip leefbaarheid besproken, wordt er uitleg gegeven over de elementen en staan we stil bij de objectieve kant én bij de subjectieve, de belevingskant. </a:t>
            </a:r>
          </a:p>
          <a:p>
            <a:endParaRPr lang="nl-NL" dirty="0"/>
          </a:p>
        </p:txBody>
      </p:sp>
      <p:sp>
        <p:nvSpPr>
          <p:cNvPr id="4" name="Tijdelijke aanduiding voor dianummer 3"/>
          <p:cNvSpPr>
            <a:spLocks noGrp="1"/>
          </p:cNvSpPr>
          <p:nvPr>
            <p:ph type="sldNum" sz="quarter" idx="10"/>
          </p:nvPr>
        </p:nvSpPr>
        <p:spPr/>
        <p:txBody>
          <a:bodyPr/>
          <a:lstStyle/>
          <a:p>
            <a:fld id="{FDFA4218-C6E7-4023-90DC-447ADF36CF6E}" type="slidenum">
              <a:rPr lang="nl-NL" smtClean="0"/>
              <a:t>8</a:t>
            </a:fld>
            <a:endParaRPr lang="nl-NL"/>
          </a:p>
        </p:txBody>
      </p:sp>
    </p:spTree>
    <p:extLst>
      <p:ext uri="{BB962C8B-B14F-4D97-AF65-F5344CB8AC3E}">
        <p14:creationId xmlns:p14="http://schemas.microsoft.com/office/powerpoint/2010/main" val="1774152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noProof="0"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13</a:t>
            </a:fld>
            <a:endParaRPr lang="en-US"/>
          </a:p>
        </p:txBody>
      </p:sp>
    </p:spTree>
    <p:extLst>
      <p:ext uri="{BB962C8B-B14F-4D97-AF65-F5344CB8AC3E}">
        <p14:creationId xmlns:p14="http://schemas.microsoft.com/office/powerpoint/2010/main" val="2609847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Leefbarometer</a:t>
            </a:r>
            <a:r>
              <a:rPr lang="nl-NL" dirty="0"/>
              <a:t> of Lemonmeter; data bases met heel veel informatie (gebaseerd op onderzoek) om zicht te krijgen op de verschillende facetten van </a:t>
            </a:r>
            <a:r>
              <a:rPr lang="nl-NL" dirty="0" err="1"/>
              <a:t>lefbaarheid</a:t>
            </a:r>
            <a:r>
              <a:rPr lang="nl-NL" dirty="0"/>
              <a:t>. </a:t>
            </a:r>
          </a:p>
          <a:p>
            <a:r>
              <a:rPr lang="nl-NL" dirty="0"/>
              <a:t>&gt; Klik eens open en zoek je eigen dorp of wijk; wat vind je? </a:t>
            </a:r>
          </a:p>
        </p:txBody>
      </p:sp>
      <p:sp>
        <p:nvSpPr>
          <p:cNvPr id="4" name="Tijdelijke aanduiding voor dianummer 3"/>
          <p:cNvSpPr>
            <a:spLocks noGrp="1"/>
          </p:cNvSpPr>
          <p:nvPr>
            <p:ph type="sldNum" sz="quarter" idx="5"/>
          </p:nvPr>
        </p:nvSpPr>
        <p:spPr/>
        <p:txBody>
          <a:bodyPr/>
          <a:lstStyle/>
          <a:p>
            <a:fld id="{78F3F587-8A42-422B-A1A5-D095A61684A7}" type="slidenum">
              <a:rPr lang="nl-NL" smtClean="0"/>
              <a:t>16</a:t>
            </a:fld>
            <a:endParaRPr lang="nl-NL"/>
          </a:p>
        </p:txBody>
      </p:sp>
    </p:spTree>
    <p:extLst>
      <p:ext uri="{BB962C8B-B14F-4D97-AF65-F5344CB8AC3E}">
        <p14:creationId xmlns:p14="http://schemas.microsoft.com/office/powerpoint/2010/main" val="476406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gaat de leefbaarheid van je eigen wijk/dorp onderzoeken, analyseren en met behulp van input in de lessen, ook een verbeterplan maken. </a:t>
            </a:r>
          </a:p>
        </p:txBody>
      </p:sp>
      <p:sp>
        <p:nvSpPr>
          <p:cNvPr id="4" name="Tijdelijke aanduiding voor dianummer 3"/>
          <p:cNvSpPr>
            <a:spLocks noGrp="1"/>
          </p:cNvSpPr>
          <p:nvPr>
            <p:ph type="sldNum" sz="quarter" idx="5"/>
          </p:nvPr>
        </p:nvSpPr>
        <p:spPr/>
        <p:txBody>
          <a:bodyPr/>
          <a:lstStyle/>
          <a:p>
            <a:fld id="{78F3F587-8A42-422B-A1A5-D095A61684A7}" type="slidenum">
              <a:rPr lang="nl-NL" smtClean="0"/>
              <a:t>17</a:t>
            </a:fld>
            <a:endParaRPr lang="nl-NL"/>
          </a:p>
        </p:txBody>
      </p:sp>
    </p:spTree>
    <p:extLst>
      <p:ext uri="{BB962C8B-B14F-4D97-AF65-F5344CB8AC3E}">
        <p14:creationId xmlns:p14="http://schemas.microsoft.com/office/powerpoint/2010/main" val="291891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8F3F587-8A42-422B-A1A5-D095A61684A7}" type="slidenum">
              <a:rPr lang="nl-NL" smtClean="0"/>
              <a:t>18</a:t>
            </a:fld>
            <a:endParaRPr lang="nl-NL"/>
          </a:p>
        </p:txBody>
      </p:sp>
    </p:spTree>
    <p:extLst>
      <p:ext uri="{BB962C8B-B14F-4D97-AF65-F5344CB8AC3E}">
        <p14:creationId xmlns:p14="http://schemas.microsoft.com/office/powerpoint/2010/main" val="1343530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9E8D4D1-00C4-4E8E-99A5-8D1DF5379DBE}" type="datetimeFigureOut">
              <a:rPr lang="nl-NL" smtClean="0"/>
              <a:t>15-8-2023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pic>
        <p:nvPicPr>
          <p:cNvPr id="7" name="Vormentaal">
            <a:extLst>
              <a:ext uri="{FF2B5EF4-FFF2-40B4-BE49-F238E27FC236}">
                <a16:creationId xmlns:a16="http://schemas.microsoft.com/office/drawing/2014/main" id="{E498F2B3-5F23-4D85-B0F7-4FB40FF359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0CD14F43-E751-4E68-BC2B-296A229B22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704416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9E8D4D1-00C4-4E8E-99A5-8D1DF5379DBE}" type="datetimeFigureOut">
              <a:rPr lang="nl-NL" smtClean="0"/>
              <a:t>15-8-2023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25303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9E8D4D1-00C4-4E8E-99A5-8D1DF5379DBE}" type="datetimeFigureOut">
              <a:rPr lang="nl-NL" smtClean="0"/>
              <a:t>15-8-2023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59002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15-8-2023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06203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9F7D0DF-6525-4DBA-86C1-2BE34BA5B55D}" type="datetimeFigureOut">
              <a:rPr lang="nl-NL" smtClean="0"/>
              <a:t>15-8-2023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8836C8-8E5A-4E03-B704-DFA40452F201}" type="slidenum">
              <a:rPr lang="nl-NL" smtClean="0"/>
              <a:t>‹nr.›</a:t>
            </a:fld>
            <a:endParaRPr lang="nl-NL"/>
          </a:p>
        </p:txBody>
      </p:sp>
    </p:spTree>
    <p:extLst>
      <p:ext uri="{BB962C8B-B14F-4D97-AF65-F5344CB8AC3E}">
        <p14:creationId xmlns:p14="http://schemas.microsoft.com/office/powerpoint/2010/main" val="2230001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9E8D4D1-00C4-4E8E-99A5-8D1DF5379DBE}" type="datetimeFigureOut">
              <a:rPr lang="nl-NL" smtClean="0"/>
              <a:t>15-8-2023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819428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9E8D4D1-00C4-4E8E-99A5-8D1DF5379DBE}" type="datetimeFigureOut">
              <a:rPr lang="nl-NL" smtClean="0"/>
              <a:t>15-8-2023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879097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9E8D4D1-00C4-4E8E-99A5-8D1DF5379DBE}" type="datetimeFigureOut">
              <a:rPr lang="nl-NL" smtClean="0"/>
              <a:t>15-8-2023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216731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9E8D4D1-00C4-4E8E-99A5-8D1DF5379DBE}" type="datetimeFigureOut">
              <a:rPr lang="nl-NL" smtClean="0"/>
              <a:t>15-8-2023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348084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8D4D1-00C4-4E8E-99A5-8D1DF5379DBE}" type="datetimeFigureOut">
              <a:rPr lang="nl-NL" smtClean="0"/>
              <a:t>15-8-2023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28666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9E8D4D1-00C4-4E8E-99A5-8D1DF5379DBE}" type="datetimeFigureOut">
              <a:rPr lang="nl-NL" smtClean="0"/>
              <a:t>15-8-2023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533128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9E8D4D1-00C4-4E8E-99A5-8D1DF5379DBE}" type="datetimeFigureOut">
              <a:rPr lang="nl-NL" smtClean="0"/>
              <a:t>15-8-2023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032531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15-8-2023</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68926415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leefbaarometer.n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ideo" Target="https://www.youtube.com/embed/q-bm-ZBbU2M?start=82&amp;feature=oembed" TargetMode="Externa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Mijn Leefomgeving </a:t>
            </a:r>
          </a:p>
          <a:p>
            <a:pPr marL="0" marR="0" lvl="0" indent="0" algn="ctr" defTabSz="914400" rtl="0" eaLnBrk="1" fontAlgn="auto" latinLnBrk="0" hangingPunct="1">
              <a:lnSpc>
                <a:spcPct val="90000"/>
              </a:lnSpc>
              <a:spcBef>
                <a:spcPct val="0"/>
              </a:spcBef>
              <a:spcAft>
                <a:spcPts val="0"/>
              </a:spcAft>
              <a:buClrTx/>
              <a:buSzTx/>
              <a:buFontTx/>
              <a:buNone/>
              <a:tabLst/>
              <a:defRPr/>
            </a:pPr>
            <a:r>
              <a:rPr lang="nl-NL" sz="4400" b="1" dirty="0" err="1">
                <a:solidFill>
                  <a:srgbClr val="B8A1FF"/>
                </a:solidFill>
                <a:latin typeface="Arial" panose="020B0604020202020204" pitchFamily="34" charset="0"/>
                <a:cs typeface="Arial" panose="020B0604020202020204" pitchFamily="34" charset="0"/>
              </a:rPr>
              <a:t>Expertles</a:t>
            </a:r>
            <a:r>
              <a:rPr lang="nl-NL" sz="4400" b="1" dirty="0">
                <a:solidFill>
                  <a:srgbClr val="B8A1FF"/>
                </a:solidFill>
                <a:latin typeface="Arial" panose="020B0604020202020204" pitchFamily="34" charset="0"/>
                <a:cs typeface="Arial" panose="020B0604020202020204" pitchFamily="34" charset="0"/>
              </a:rPr>
              <a:t> Stad en wijk</a:t>
            </a:r>
            <a:endParaRPr kumimoji="0" lang="nl-NL" sz="4400" b="0"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7210764" y="2186840"/>
            <a:ext cx="4009686"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Begrippen in deze les:</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Leefbaarheid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dirty="0">
                <a:solidFill>
                  <a:srgbClr val="000644"/>
                </a:solidFill>
                <a:latin typeface="Arial" panose="020B0604020202020204" pitchFamily="34" charset="0"/>
                <a:cs typeface="Arial" panose="020B0604020202020204" pitchFamily="34" charset="0"/>
              </a:rPr>
              <a:t>Wijkontwikkeling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Fysieke woonomgeving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dirty="0">
                <a:solidFill>
                  <a:srgbClr val="000644"/>
                </a:solidFill>
                <a:latin typeface="Arial" panose="020B0604020202020204" pitchFamily="34" charset="0"/>
                <a:cs typeface="Arial" panose="020B0604020202020204" pitchFamily="34" charset="0"/>
              </a:rPr>
              <a:t>Fysieke veiligheid </a:t>
            </a:r>
            <a:endPar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3639485589"/>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dirty="0">
                          <a:solidFill>
                            <a:schemeClr val="bg2"/>
                          </a:solidFill>
                        </a:rPr>
                        <a:t>Week 1</a:t>
                      </a:r>
                      <a:endParaRPr lang="nl-NL" sz="1200" b="0" kern="1200" dirty="0">
                        <a:solidFill>
                          <a:schemeClr val="bg2"/>
                        </a:solidFill>
                        <a:latin typeface="+mn-lt"/>
                        <a:ea typeface="+mn-ea"/>
                        <a:cs typeface="+mn-cs"/>
                      </a:endParaRPr>
                    </a:p>
                  </a:txBody>
                  <a:tcPr anchor="ctr"/>
                </a:tc>
                <a:tc>
                  <a:txBody>
                    <a:bodyPr/>
                    <a:lstStyle/>
                    <a:p>
                      <a:pPr marL="0" algn="ctr" defTabSz="914400" rtl="0" eaLnBrk="1" latinLnBrk="0" hangingPunct="1"/>
                      <a:r>
                        <a:rPr lang="nl-NL" sz="1200" b="0" kern="1200" dirty="0">
                          <a:solidFill>
                            <a:schemeClr val="tx1"/>
                          </a:solidFill>
                        </a:rPr>
                        <a:t>Week 2</a:t>
                      </a:r>
                      <a:endParaRPr lang="nl-NL" sz="1200" b="0" kern="1200" dirty="0">
                        <a:solidFill>
                          <a:schemeClr val="tx1"/>
                        </a:solidFill>
                        <a:latin typeface="+mn-lt"/>
                        <a:ea typeface="+mn-ea"/>
                        <a:cs typeface="+mn-cs"/>
                      </a:endParaRPr>
                    </a:p>
                  </a:txBody>
                  <a:tcPr anchor="ctr"/>
                </a:tc>
                <a:tc>
                  <a:txBody>
                    <a:bodyPr/>
                    <a:lstStyle/>
                    <a:p>
                      <a:pPr algn="ctr"/>
                      <a:r>
                        <a:rPr lang="nl-NL" sz="1200" b="1" kern="1200">
                          <a:solidFill>
                            <a:schemeClr val="bg1">
                              <a:lumMod val="85000"/>
                            </a:schemeClr>
                          </a:solidFill>
                        </a:rPr>
                        <a:t>Week 3</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6180942" y="208010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729104" y="4707737"/>
            <a:ext cx="5201631" cy="2004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Les en datum</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Les 1 van maandag dinsdag 4 </a:t>
            </a:r>
            <a:r>
              <a:rPr kumimoji="0" lang="nl-NL" sz="1800" i="0" u="none" strike="noStrike" kern="1200" cap="none" spc="0" normalizeH="0" baseline="0" noProof="0" dirty="0" err="1">
                <a:ln>
                  <a:noFill/>
                </a:ln>
                <a:solidFill>
                  <a:srgbClr val="000644"/>
                </a:solidFill>
                <a:effectLst/>
                <a:uLnTx/>
                <a:uFillTx/>
                <a:latin typeface="Arial" panose="020B0604020202020204" pitchFamily="34" charset="0"/>
                <a:ea typeface="+mn-ea"/>
                <a:cs typeface="Arial" panose="020B0604020202020204" pitchFamily="34" charset="0"/>
              </a:rPr>
              <a:t>septe</a:t>
            </a:r>
            <a:r>
              <a:rPr lang="nl-NL" sz="1800" dirty="0" err="1">
                <a:solidFill>
                  <a:srgbClr val="000644"/>
                </a:solidFill>
                <a:latin typeface="Arial" panose="020B0604020202020204" pitchFamily="34" charset="0"/>
                <a:cs typeface="Arial" panose="020B0604020202020204" pitchFamily="34" charset="0"/>
              </a:rPr>
              <a:t>mber</a:t>
            </a:r>
            <a:r>
              <a:rPr lang="nl-NL" sz="1800" dirty="0">
                <a:solidFill>
                  <a:srgbClr val="000644"/>
                </a:solidFill>
                <a:latin typeface="Arial" panose="020B0604020202020204" pitchFamily="34" charset="0"/>
                <a:cs typeface="Arial" panose="020B0604020202020204" pitchFamily="34" charset="0"/>
              </a:rPr>
              <a:t> 2023</a:t>
            </a:r>
            <a:endPar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729105" y="1921944"/>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Leerjaar 1</a:t>
            </a:r>
          </a:p>
        </p:txBody>
      </p:sp>
      <p:pic>
        <p:nvPicPr>
          <p:cNvPr id="18" name="Graphic 17" descr="Badge: 1 silhouet">
            <a:extLst>
              <a:ext uri="{FF2B5EF4-FFF2-40B4-BE49-F238E27FC236}">
                <a16:creationId xmlns:a16="http://schemas.microsoft.com/office/drawing/2014/main" id="{F0B35AF7-38C8-44C9-B9B5-71C955DC5C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142" y="3297520"/>
            <a:ext cx="914400" cy="914400"/>
          </a:xfrm>
          <a:prstGeom prst="rect">
            <a:avLst/>
          </a:prstGeom>
        </p:spPr>
      </p:pic>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3386888"/>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dirty="0">
                <a:solidFill>
                  <a:prstClr val="black"/>
                </a:solidFill>
                <a:latin typeface="Arial" panose="020B0604020202020204" pitchFamily="34" charset="0"/>
                <a:cs typeface="Arial" panose="020B0604020202020204" pitchFamily="34" charset="0"/>
              </a:rPr>
              <a:t>Periode </a:t>
            </a: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Tree>
    <p:extLst>
      <p:ext uri="{BB962C8B-B14F-4D97-AF65-F5344CB8AC3E}">
        <p14:creationId xmlns:p14="http://schemas.microsoft.com/office/powerpoint/2010/main" val="3113000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1F01ADD-3F9F-498A-B2FD-B9A316AC3552}"/>
              </a:ext>
            </a:extLst>
          </p:cNvPr>
          <p:cNvSpPr txBox="1"/>
          <p:nvPr/>
        </p:nvSpPr>
        <p:spPr>
          <a:xfrm>
            <a:off x="1009650" y="1102179"/>
            <a:ext cx="7249886" cy="1231106"/>
          </a:xfrm>
          <a:prstGeom prst="rect">
            <a:avLst/>
          </a:prstGeom>
          <a:noFill/>
        </p:spPr>
        <p:txBody>
          <a:bodyPr wrap="square" rtlCol="0">
            <a:spAutoFit/>
          </a:bodyPr>
          <a:lstStyle/>
          <a:p>
            <a:r>
              <a:rPr lang="nl-NL" sz="2800" dirty="0">
                <a:latin typeface="Arial" panose="020B0604020202020204" pitchFamily="34" charset="0"/>
                <a:cs typeface="Arial" panose="020B0604020202020204" pitchFamily="34" charset="0"/>
              </a:rPr>
              <a:t>Aan de slag:</a:t>
            </a:r>
          </a:p>
          <a:p>
            <a:r>
              <a:rPr lang="nl-NL" sz="2800" dirty="0">
                <a:latin typeface="Arial" panose="020B0604020202020204" pitchFamily="34" charset="0"/>
                <a:cs typeface="Arial" panose="020B0604020202020204" pitchFamily="34" charset="0"/>
              </a:rPr>
              <a:t>Plattegrond, post-its en vragenlijsten! </a:t>
            </a:r>
          </a:p>
          <a:p>
            <a:endParaRPr lang="nl-NL" dirty="0">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964691D5-81C5-4E14-A5D9-32D6F4C72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393" y="2609510"/>
            <a:ext cx="6057900" cy="3305175"/>
          </a:xfrm>
          <a:prstGeom prst="rect">
            <a:avLst/>
          </a:prstGeom>
        </p:spPr>
      </p:pic>
    </p:spTree>
    <p:extLst>
      <p:ext uri="{BB962C8B-B14F-4D97-AF65-F5344CB8AC3E}">
        <p14:creationId xmlns:p14="http://schemas.microsoft.com/office/powerpoint/2010/main" val="715995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7264EA8-5A24-4321-996C-8F4F3FDB6645}"/>
              </a:ext>
            </a:extLst>
          </p:cNvPr>
          <p:cNvSpPr txBox="1"/>
          <p:nvPr/>
        </p:nvSpPr>
        <p:spPr>
          <a:xfrm>
            <a:off x="806369" y="1041023"/>
            <a:ext cx="10741307" cy="5816977"/>
          </a:xfrm>
          <a:prstGeom prst="rect">
            <a:avLst/>
          </a:prstGeom>
          <a:noFill/>
        </p:spPr>
        <p:txBody>
          <a:bodyPr wrap="square">
            <a:spAutoFit/>
          </a:bodyPr>
          <a:lstStyle/>
          <a:p>
            <a:r>
              <a:rPr lang="nl-NL" sz="2400" b="1" dirty="0">
                <a:solidFill>
                  <a:schemeClr val="accent6"/>
                </a:solidFill>
              </a:rPr>
              <a:t>Er hangt een grote plattegrond van Tilburg, je hebt een post-it briefje gekregen en werkt samen in een duo.  </a:t>
            </a:r>
          </a:p>
          <a:p>
            <a:endParaRPr lang="nl-NL" sz="2400" dirty="0"/>
          </a:p>
          <a:p>
            <a:r>
              <a:rPr lang="nl-NL" sz="2400" dirty="0"/>
              <a:t>1. Bespreek met elkaar de volgende vragen en schrijf je antwoorden op de post-it: </a:t>
            </a:r>
          </a:p>
          <a:p>
            <a:pPr marL="342900" indent="-342900">
              <a:buFont typeface="Arial" panose="020B0604020202020204" pitchFamily="34" charset="0"/>
              <a:buChar char="•"/>
            </a:pPr>
            <a:r>
              <a:rPr lang="nl-NL" sz="2400" dirty="0"/>
              <a:t>Je naam  </a:t>
            </a:r>
          </a:p>
          <a:p>
            <a:pPr marL="342900" indent="-342900">
              <a:buFont typeface="Arial" panose="020B0604020202020204" pitchFamily="34" charset="0"/>
              <a:buChar char="•"/>
            </a:pPr>
            <a:r>
              <a:rPr lang="nl-NL" sz="2400" dirty="0"/>
              <a:t>Waar woon je? Staat dat op die grote kaart? </a:t>
            </a:r>
          </a:p>
          <a:p>
            <a:pPr marL="342900" indent="-342900">
              <a:buFont typeface="Arial" panose="020B0604020202020204" pitchFamily="34" charset="0"/>
              <a:buChar char="•"/>
            </a:pPr>
            <a:r>
              <a:rPr lang="nl-NL" sz="2400" dirty="0"/>
              <a:t>Hoe zou je die wijk of dat dorp typeren met 3 woorden?  </a:t>
            </a:r>
          </a:p>
          <a:p>
            <a:pPr marL="342900" indent="-342900">
              <a:buFont typeface="Arial" panose="020B0604020202020204" pitchFamily="34" charset="0"/>
              <a:buChar char="•"/>
            </a:pPr>
            <a:r>
              <a:rPr lang="nl-NL" sz="2400" dirty="0"/>
              <a:t>Wat is in die wijk of dat dorp goed, fijn en positief?  </a:t>
            </a:r>
          </a:p>
          <a:p>
            <a:pPr marL="342900" indent="-342900">
              <a:buFont typeface="Arial" panose="020B0604020202020204" pitchFamily="34" charset="0"/>
              <a:buChar char="•"/>
            </a:pPr>
            <a:r>
              <a:rPr lang="nl-NL" sz="2400" dirty="0"/>
              <a:t>Wat kan zeker beter?  </a:t>
            </a:r>
          </a:p>
          <a:p>
            <a:endParaRPr lang="nl-NL" sz="2400" dirty="0"/>
          </a:p>
          <a:p>
            <a:r>
              <a:rPr lang="nl-NL" sz="2400" dirty="0"/>
              <a:t> </a:t>
            </a:r>
          </a:p>
          <a:p>
            <a:r>
              <a:rPr lang="nl-NL" sz="2400" dirty="0"/>
              <a:t>2. Plak nu je post-it op de juiste plaats op de kaart.  </a:t>
            </a:r>
          </a:p>
          <a:p>
            <a:r>
              <a:rPr lang="nl-NL" sz="2400" dirty="0"/>
              <a:t>Tijdens deze en volgende lessen bespreken we de dingen die per post-it, wijk of stad/dorp opvallen.  </a:t>
            </a:r>
          </a:p>
          <a:p>
            <a:endParaRPr lang="nl-NL" dirty="0"/>
          </a:p>
          <a:p>
            <a:r>
              <a:rPr lang="nl-NL" dirty="0"/>
              <a:t> </a:t>
            </a:r>
          </a:p>
        </p:txBody>
      </p:sp>
    </p:spTree>
    <p:extLst>
      <p:ext uri="{BB962C8B-B14F-4D97-AF65-F5344CB8AC3E}">
        <p14:creationId xmlns:p14="http://schemas.microsoft.com/office/powerpoint/2010/main" val="427615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kaart&#10;&#10;Automatisch gegenereerde beschrijving">
            <a:extLst>
              <a:ext uri="{FF2B5EF4-FFF2-40B4-BE49-F238E27FC236}">
                <a16:creationId xmlns:a16="http://schemas.microsoft.com/office/drawing/2014/main" id="{1D178FF6-B60F-4703-A44E-BDE902821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1189" y="108857"/>
            <a:ext cx="6680368" cy="6640286"/>
          </a:xfrm>
          <a:prstGeom prst="rect">
            <a:avLst/>
          </a:prstGeom>
        </p:spPr>
      </p:pic>
      <p:sp>
        <p:nvSpPr>
          <p:cNvPr id="6" name="Rechthoek 5">
            <a:extLst>
              <a:ext uri="{FF2B5EF4-FFF2-40B4-BE49-F238E27FC236}">
                <a16:creationId xmlns:a16="http://schemas.microsoft.com/office/drawing/2014/main" id="{83BFDFB6-8129-4518-8423-61BE34CD2280}"/>
              </a:ext>
            </a:extLst>
          </p:cNvPr>
          <p:cNvSpPr/>
          <p:nvPr/>
        </p:nvSpPr>
        <p:spPr>
          <a:xfrm>
            <a:off x="469447" y="264957"/>
            <a:ext cx="3845378" cy="3724096"/>
          </a:xfrm>
          <a:prstGeom prst="rect">
            <a:avLst/>
          </a:prstGeom>
        </p:spPr>
        <p:txBody>
          <a:bodyPr wrap="square">
            <a:spAutoFit/>
          </a:bodyPr>
          <a:lstStyle/>
          <a:p>
            <a:r>
              <a:rPr lang="nl-NL" sz="2000" cap="all" dirty="0">
                <a:cs typeface="Arial" panose="020B0604020202020204" pitchFamily="34" charset="0"/>
              </a:rPr>
              <a:t>JENNY LINDHOUT maakte deze Illustratie voor de gemeente Culemborg. </a:t>
            </a:r>
          </a:p>
          <a:p>
            <a:endParaRPr lang="nl-NL" sz="2000" cap="all" dirty="0">
              <a:cs typeface="Arial" panose="020B0604020202020204" pitchFamily="34" charset="0"/>
            </a:endParaRPr>
          </a:p>
          <a:p>
            <a:r>
              <a:rPr lang="nl-NL" sz="2000" cap="all" dirty="0">
                <a:cs typeface="Arial" panose="020B0604020202020204" pitchFamily="34" charset="0"/>
              </a:rPr>
              <a:t>Culemborg krijgt een 7- van de inwoners: een mooi cijfer. </a:t>
            </a:r>
          </a:p>
          <a:p>
            <a:r>
              <a:rPr lang="nl-NL" sz="2000" cap="all" dirty="0">
                <a:cs typeface="Arial" panose="020B0604020202020204" pitchFamily="34" charset="0"/>
              </a:rPr>
              <a:t>In de </a:t>
            </a:r>
            <a:r>
              <a:rPr lang="nl-NL" sz="2000" cap="all" dirty="0" err="1">
                <a:cs typeface="Arial" panose="020B0604020202020204" pitchFamily="34" charset="0"/>
              </a:rPr>
              <a:t>infographic</a:t>
            </a:r>
            <a:r>
              <a:rPr lang="nl-NL" sz="2000" cap="all" dirty="0">
                <a:cs typeface="Arial" panose="020B0604020202020204" pitchFamily="34" charset="0"/>
              </a:rPr>
              <a:t> kun je zien wat de inwoners weten te waarderen en waar nog wat verbeterpunten zijn.</a:t>
            </a:r>
          </a:p>
          <a:p>
            <a:br>
              <a:rPr lang="nl-NL" dirty="0"/>
            </a:br>
            <a:endParaRPr lang="nl-NL" dirty="0"/>
          </a:p>
        </p:txBody>
      </p:sp>
    </p:spTree>
    <p:extLst>
      <p:ext uri="{BB962C8B-B14F-4D97-AF65-F5344CB8AC3E}">
        <p14:creationId xmlns:p14="http://schemas.microsoft.com/office/powerpoint/2010/main" val="2135322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493853"/>
            <a:ext cx="8860565" cy="648072"/>
          </a:xfrm>
        </p:spPr>
        <p:txBody>
          <a:bodyPr>
            <a:normAutofit fontScale="90000"/>
          </a:bodyPr>
          <a:lstStyle/>
          <a:p>
            <a:r>
              <a:rPr lang="nl-NL" dirty="0">
                <a:solidFill>
                  <a:schemeClr val="accent6"/>
                </a:solidFill>
              </a:rPr>
              <a:t>Leefbaarheid</a:t>
            </a:r>
          </a:p>
        </p:txBody>
      </p:sp>
      <p:sp>
        <p:nvSpPr>
          <p:cNvPr id="3" name="Rectangle 2"/>
          <p:cNvSpPr>
            <a:spLocks noGrp="1"/>
          </p:cNvSpPr>
          <p:nvPr>
            <p:ph idx="1"/>
          </p:nvPr>
        </p:nvSpPr>
        <p:spPr/>
        <p:txBody>
          <a:bodyPr/>
          <a:lstStyle/>
          <a:p>
            <a:endParaRPr lang="nl-NL" dirty="0"/>
          </a:p>
          <a:p>
            <a:pPr lvl="1"/>
            <a:endParaRPr lang="nl-NL" dirty="0"/>
          </a:p>
        </p:txBody>
      </p:sp>
      <p:sp>
        <p:nvSpPr>
          <p:cNvPr id="4" name="Rechthoek 3"/>
          <p:cNvSpPr/>
          <p:nvPr/>
        </p:nvSpPr>
        <p:spPr>
          <a:xfrm>
            <a:off x="609600" y="1196752"/>
            <a:ext cx="11277600" cy="5262979"/>
          </a:xfrm>
          <a:prstGeom prst="rect">
            <a:avLst/>
          </a:prstGeom>
        </p:spPr>
        <p:txBody>
          <a:bodyPr wrap="square">
            <a:spAutoFit/>
          </a:bodyPr>
          <a:lstStyle/>
          <a:p>
            <a:r>
              <a:rPr lang="nl-NL" sz="2400" u="sng" dirty="0"/>
              <a:t>Wat zijn leefbare wijken?</a:t>
            </a:r>
          </a:p>
          <a:p>
            <a:r>
              <a:rPr lang="nl-NL" sz="2400" dirty="0"/>
              <a:t>In een leefbare buurt willen mensen graag wonen; zij voelen zich er thuis. Er zijn goede voorzieningen; kinderen spelen veilig buiten; het is er schoon, groen en veilig, ook 's avonds. Er zal altijd geïnvesteerd worden in de verbetering van de fysieke en sociale kwaliteit van de woon- en leefomgeving. </a:t>
            </a:r>
          </a:p>
          <a:p>
            <a:endParaRPr lang="nl-NL" sz="2400" dirty="0"/>
          </a:p>
          <a:p>
            <a:r>
              <a:rPr lang="nl-NL" sz="2400" u="sng" dirty="0"/>
              <a:t>Fysieke leefbaarheid</a:t>
            </a:r>
          </a:p>
          <a:p>
            <a:r>
              <a:rPr lang="nl-NL" sz="2400" dirty="0"/>
              <a:t>Fysieke leefbaarheid gaat om de tastbare zaken in een buurt, zoals de bestrating, het groen, bankjes, speelvoorzieningen, woningen en de openbare verlichting. </a:t>
            </a:r>
          </a:p>
          <a:p>
            <a:endParaRPr lang="nl-NL" sz="2400" dirty="0"/>
          </a:p>
          <a:p>
            <a:r>
              <a:rPr lang="nl-NL" sz="2400" u="sng" dirty="0"/>
              <a:t>Sociale leefbaarheid</a:t>
            </a:r>
          </a:p>
          <a:p>
            <a:r>
              <a:rPr lang="nl-NL" sz="2400" dirty="0"/>
              <a:t>Sociale leefbaarheid is moeilijker grijpbaar. Het gaat hier om sociale samenhang, betrokkenheid, eigen verantwoordelijkheid, bevolkingssamenstelling en zelfredzaamheid van bewoners. </a:t>
            </a:r>
          </a:p>
        </p:txBody>
      </p:sp>
    </p:spTree>
    <p:extLst>
      <p:ext uri="{BB962C8B-B14F-4D97-AF65-F5344CB8AC3E}">
        <p14:creationId xmlns:p14="http://schemas.microsoft.com/office/powerpoint/2010/main" val="18352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1291" y="561256"/>
            <a:ext cx="8860565" cy="648072"/>
          </a:xfrm>
        </p:spPr>
        <p:txBody>
          <a:bodyPr>
            <a:normAutofit fontScale="90000"/>
          </a:bodyPr>
          <a:lstStyle/>
          <a:p>
            <a:r>
              <a:rPr lang="nl-NL" dirty="0">
                <a:solidFill>
                  <a:schemeClr val="accent6"/>
                </a:solidFill>
              </a:rPr>
              <a:t>Leefbaarheid meten</a:t>
            </a:r>
          </a:p>
        </p:txBody>
      </p:sp>
      <p:sp>
        <p:nvSpPr>
          <p:cNvPr id="3" name="Tijdelijke aanduiding voor inhoud 2"/>
          <p:cNvSpPr>
            <a:spLocks noGrp="1"/>
          </p:cNvSpPr>
          <p:nvPr>
            <p:ph idx="1"/>
          </p:nvPr>
        </p:nvSpPr>
        <p:spPr>
          <a:xfrm>
            <a:off x="723900" y="1464767"/>
            <a:ext cx="10858500" cy="4929411"/>
          </a:xfrm>
        </p:spPr>
        <p:txBody>
          <a:bodyPr vert="horz" lIns="91440" tIns="45720" rIns="91440" bIns="45720" rtlCol="0" anchor="t">
            <a:normAutofit/>
          </a:bodyPr>
          <a:lstStyle/>
          <a:p>
            <a:r>
              <a:rPr lang="nl-NL" sz="2400" dirty="0"/>
              <a:t>Is leefbaarheid meetbaar?</a:t>
            </a:r>
          </a:p>
          <a:p>
            <a:r>
              <a:rPr lang="nl-NL" sz="2400" dirty="0"/>
              <a:t>Hoe zou je het kunnen meten?</a:t>
            </a:r>
          </a:p>
          <a:p>
            <a:r>
              <a:rPr lang="nl-NL" sz="2400" dirty="0"/>
              <a:t>Wat is belangrijk om op te letten?</a:t>
            </a:r>
          </a:p>
          <a:p>
            <a:endParaRPr lang="nl-NL" sz="2400" dirty="0"/>
          </a:p>
          <a:p>
            <a:r>
              <a:rPr lang="nl-NL" sz="2400" dirty="0"/>
              <a:t>Hoe maken we onderscheid tussen </a:t>
            </a:r>
            <a:r>
              <a:rPr lang="nl-NL" sz="2400" b="1" dirty="0"/>
              <a:t>objectieve en subjectieve l</a:t>
            </a:r>
            <a:r>
              <a:rPr lang="nl-NL" sz="2400" dirty="0"/>
              <a:t>eefbaarheid? </a:t>
            </a:r>
          </a:p>
          <a:p>
            <a:endParaRPr lang="nl-NL" sz="2400" dirty="0"/>
          </a:p>
          <a:p>
            <a:r>
              <a:rPr lang="nl-NL" sz="2400" dirty="0"/>
              <a:t>Wat betekent leefbaarheid voor jou?</a:t>
            </a:r>
          </a:p>
          <a:p>
            <a:r>
              <a:rPr lang="nl-NL" sz="2400" dirty="0"/>
              <a:t>Welke elementen maken jouw buurt leefbaar?       </a:t>
            </a:r>
            <a:br>
              <a:rPr lang="nl-NL" sz="2400" dirty="0"/>
            </a:br>
            <a:r>
              <a:rPr lang="nl-NL" sz="2400" dirty="0"/>
              <a:t>(of juist niet!)</a:t>
            </a:r>
          </a:p>
        </p:txBody>
      </p:sp>
    </p:spTree>
    <p:extLst>
      <p:ext uri="{BB962C8B-B14F-4D97-AF65-F5344CB8AC3E}">
        <p14:creationId xmlns:p14="http://schemas.microsoft.com/office/powerpoint/2010/main" val="206056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4079" y="933744"/>
            <a:ext cx="8860565" cy="648072"/>
          </a:xfrm>
        </p:spPr>
        <p:txBody>
          <a:bodyPr>
            <a:normAutofit fontScale="90000"/>
          </a:bodyPr>
          <a:lstStyle/>
          <a:p>
            <a:r>
              <a:rPr lang="nl-NL" dirty="0">
                <a:solidFill>
                  <a:schemeClr val="accent6"/>
                </a:solidFill>
              </a:rPr>
              <a:t>Meten van leefbaarheid: de </a:t>
            </a:r>
            <a:r>
              <a:rPr lang="nl-NL" dirty="0" err="1">
                <a:solidFill>
                  <a:schemeClr val="accent6"/>
                </a:solidFill>
              </a:rPr>
              <a:t>Leefbaarometer</a:t>
            </a:r>
            <a:r>
              <a:rPr lang="nl-NL" dirty="0">
                <a:solidFill>
                  <a:schemeClr val="accent6"/>
                </a:solidFill>
              </a:rPr>
              <a:t>	</a:t>
            </a:r>
          </a:p>
        </p:txBody>
      </p:sp>
      <p:sp>
        <p:nvSpPr>
          <p:cNvPr id="3" name="Tijdelijke aanduiding voor inhoud 2"/>
          <p:cNvSpPr>
            <a:spLocks noGrp="1"/>
          </p:cNvSpPr>
          <p:nvPr>
            <p:ph idx="1"/>
          </p:nvPr>
        </p:nvSpPr>
        <p:spPr>
          <a:xfrm>
            <a:off x="824079" y="1907222"/>
            <a:ext cx="10694419" cy="4226584"/>
          </a:xfrm>
        </p:spPr>
        <p:txBody>
          <a:bodyPr>
            <a:normAutofit/>
          </a:bodyPr>
          <a:lstStyle/>
          <a:p>
            <a:pPr marL="0" indent="0">
              <a:buNone/>
            </a:pPr>
            <a:r>
              <a:rPr lang="nl-NL" sz="2400" dirty="0">
                <a:hlinkClick r:id="rId2"/>
              </a:rPr>
              <a:t>http://www.leefbaarometer.nl/</a:t>
            </a:r>
            <a:endParaRPr lang="nl-NL" sz="2400" dirty="0"/>
          </a:p>
          <a:p>
            <a:pPr marL="0" indent="0">
              <a:buNone/>
            </a:pPr>
            <a:endParaRPr lang="nl-NL" sz="2400" dirty="0"/>
          </a:p>
          <a:p>
            <a:pPr marL="0" indent="0">
              <a:buNone/>
            </a:pPr>
            <a:r>
              <a:rPr lang="nl-NL" sz="2400" dirty="0"/>
              <a:t>De </a:t>
            </a:r>
            <a:r>
              <a:rPr lang="nl-NL" sz="2400" dirty="0" err="1"/>
              <a:t>Leefbaarometer</a:t>
            </a:r>
            <a:r>
              <a:rPr lang="nl-NL" sz="2400" dirty="0"/>
              <a:t> geeft online informatie over de leefbaarheid in alle buurten en wijken. Het geeft de situatie in de wijk weer, maar ook ontwikkelingen en achtergronden van de buurt.</a:t>
            </a:r>
          </a:p>
          <a:p>
            <a:pPr marL="0" indent="0">
              <a:buNone/>
            </a:pPr>
            <a:endParaRPr lang="nl-NL" sz="2400" dirty="0"/>
          </a:p>
          <a:p>
            <a:pPr marL="0" indent="0">
              <a:buNone/>
            </a:pPr>
            <a:r>
              <a:rPr lang="nl-NL" sz="2400" dirty="0"/>
              <a:t>Ga naar de website en kijk of je informatie kan vinden over jouw wijk of buurt. </a:t>
            </a:r>
          </a:p>
        </p:txBody>
      </p:sp>
    </p:spTree>
    <p:extLst>
      <p:ext uri="{BB962C8B-B14F-4D97-AF65-F5344CB8AC3E}">
        <p14:creationId xmlns:p14="http://schemas.microsoft.com/office/powerpoint/2010/main" val="3858200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Afbeelding 2" descr="Afbeelding met kaart&#10;&#10;Automatisch gegenereerde beschrijving">
            <a:extLst>
              <a:ext uri="{FF2B5EF4-FFF2-40B4-BE49-F238E27FC236}">
                <a16:creationId xmlns:a16="http://schemas.microsoft.com/office/drawing/2014/main" id="{923749AF-C7E1-3A14-A91B-4B3FB54DB764}"/>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3319670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0FFB9FE-72FA-8076-0E44-AAE638EC996B}"/>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Komende lessen </a:t>
            </a:r>
            <a:br>
              <a:rPr lang="en-US" sz="3600" kern="1200">
                <a:solidFill>
                  <a:srgbClr val="FFFFFF"/>
                </a:solidFill>
                <a:latin typeface="+mj-lt"/>
                <a:ea typeface="+mj-ea"/>
                <a:cs typeface="+mj-cs"/>
              </a:rPr>
            </a:br>
            <a:r>
              <a:rPr lang="en-US" sz="3600" kern="1200">
                <a:solidFill>
                  <a:srgbClr val="FFFFFF"/>
                </a:solidFill>
                <a:latin typeface="+mj-lt"/>
                <a:ea typeface="+mj-ea"/>
                <a:cs typeface="+mj-cs"/>
              </a:rPr>
              <a:t>Stad en wijk</a:t>
            </a:r>
          </a:p>
        </p:txBody>
      </p:sp>
      <p:graphicFrame>
        <p:nvGraphicFramePr>
          <p:cNvPr id="6" name="Tabel 5">
            <a:extLst>
              <a:ext uri="{FF2B5EF4-FFF2-40B4-BE49-F238E27FC236}">
                <a16:creationId xmlns:a16="http://schemas.microsoft.com/office/drawing/2014/main" id="{2426761A-3F44-B366-10C4-CBBEF6B89AEE}"/>
              </a:ext>
            </a:extLst>
          </p:cNvPr>
          <p:cNvGraphicFramePr>
            <a:graphicFrameLocks noGrp="1"/>
          </p:cNvGraphicFramePr>
          <p:nvPr>
            <p:extLst>
              <p:ext uri="{D42A27DB-BD31-4B8C-83A1-F6EECF244321}">
                <p14:modId xmlns:p14="http://schemas.microsoft.com/office/powerpoint/2010/main" val="3186856401"/>
              </p:ext>
            </p:extLst>
          </p:nvPr>
        </p:nvGraphicFramePr>
        <p:xfrm>
          <a:off x="5206818" y="299833"/>
          <a:ext cx="6365071" cy="6258334"/>
        </p:xfrm>
        <a:graphic>
          <a:graphicData uri="http://schemas.openxmlformats.org/drawingml/2006/table">
            <a:tbl>
              <a:tblPr firstRow="1" firstCol="1" bandRow="1">
                <a:tableStyleId>{5C22544A-7EE6-4342-B048-85BDC9FD1C3A}</a:tableStyleId>
              </a:tblPr>
              <a:tblGrid>
                <a:gridCol w="1431640">
                  <a:extLst>
                    <a:ext uri="{9D8B030D-6E8A-4147-A177-3AD203B41FA5}">
                      <a16:colId xmlns:a16="http://schemas.microsoft.com/office/drawing/2014/main" val="2120053458"/>
                    </a:ext>
                  </a:extLst>
                </a:gridCol>
                <a:gridCol w="2463501">
                  <a:extLst>
                    <a:ext uri="{9D8B030D-6E8A-4147-A177-3AD203B41FA5}">
                      <a16:colId xmlns:a16="http://schemas.microsoft.com/office/drawing/2014/main" val="1392918247"/>
                    </a:ext>
                  </a:extLst>
                </a:gridCol>
                <a:gridCol w="2469930">
                  <a:extLst>
                    <a:ext uri="{9D8B030D-6E8A-4147-A177-3AD203B41FA5}">
                      <a16:colId xmlns:a16="http://schemas.microsoft.com/office/drawing/2014/main" val="1410021587"/>
                    </a:ext>
                  </a:extLst>
                </a:gridCol>
              </a:tblGrid>
              <a:tr h="157367">
                <a:tc>
                  <a:txBody>
                    <a:bodyPr/>
                    <a:lstStyle/>
                    <a:p>
                      <a:r>
                        <a:rPr lang="nl-NL" sz="1000">
                          <a:effectLst/>
                        </a:rPr>
                        <a:t>Les en weeknummer </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5294" marR="35294" marT="0" marB="0"/>
                </a:tc>
                <a:tc>
                  <a:txBody>
                    <a:bodyPr/>
                    <a:lstStyle/>
                    <a:p>
                      <a:r>
                        <a:rPr lang="nl-NL" sz="1000">
                          <a:effectLst/>
                        </a:rPr>
                        <a:t>Thema </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5294" marR="35294" marT="0" marB="0"/>
                </a:tc>
                <a:tc>
                  <a:txBody>
                    <a:bodyPr/>
                    <a:lstStyle/>
                    <a:p>
                      <a:r>
                        <a:rPr lang="nl-NL" sz="1000">
                          <a:effectLst/>
                        </a:rPr>
                        <a:t>Begrippen </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5294" marR="35294" marT="0" marB="0"/>
                </a:tc>
                <a:extLst>
                  <a:ext uri="{0D108BD9-81ED-4DB2-BD59-A6C34878D82A}">
                    <a16:rowId xmlns:a16="http://schemas.microsoft.com/office/drawing/2014/main" val="1864830758"/>
                  </a:ext>
                </a:extLst>
              </a:tr>
              <a:tr h="411184">
                <a:tc>
                  <a:txBody>
                    <a:bodyPr/>
                    <a:lstStyle/>
                    <a:p>
                      <a:r>
                        <a:rPr lang="nl-NL" sz="1000">
                          <a:effectLst/>
                        </a:rPr>
                        <a:t>Week 36</a:t>
                      </a:r>
                    </a:p>
                    <a:p>
                      <a:r>
                        <a:rPr lang="nl-NL" sz="1000">
                          <a:effectLst/>
                        </a:rPr>
                        <a:t>Les 1</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5294" marR="35294" marT="0" marB="0"/>
                </a:tc>
                <a:tc>
                  <a:txBody>
                    <a:bodyPr/>
                    <a:lstStyle/>
                    <a:p>
                      <a:r>
                        <a:rPr lang="nl-NL" sz="1000">
                          <a:effectLst/>
                        </a:rPr>
                        <a:t>Stad en wijk introductie </a:t>
                      </a:r>
                    </a:p>
                    <a:p>
                      <a:r>
                        <a:rPr lang="nl-NL" sz="1000">
                          <a:effectLst/>
                        </a:rPr>
                        <a:t>Waar woon je en welk cijfer geef je je wijk/dorp?! Waarom?</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5294" marR="35294" marT="0" marB="0"/>
                </a:tc>
                <a:tc>
                  <a:txBody>
                    <a:bodyPr/>
                    <a:lstStyle/>
                    <a:p>
                      <a:r>
                        <a:rPr lang="nl-NL" sz="1000">
                          <a:effectLst/>
                        </a:rPr>
                        <a:t>Leefbaarheid  </a:t>
                      </a:r>
                    </a:p>
                    <a:p>
                      <a:r>
                        <a:rPr lang="nl-NL" sz="1000">
                          <a:effectLst/>
                        </a:rPr>
                        <a:t>Wijkontwikkeling  </a:t>
                      </a:r>
                    </a:p>
                    <a:p>
                      <a:r>
                        <a:rPr lang="nl-NL" sz="1000">
                          <a:effectLst/>
                        </a:rPr>
                        <a:t>Fysieke leefbaarheid Fysieke veiligheid  </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5294" marR="35294" marT="0" marB="0"/>
                </a:tc>
                <a:extLst>
                  <a:ext uri="{0D108BD9-81ED-4DB2-BD59-A6C34878D82A}">
                    <a16:rowId xmlns:a16="http://schemas.microsoft.com/office/drawing/2014/main" val="220277196"/>
                  </a:ext>
                </a:extLst>
              </a:tr>
              <a:tr h="791909">
                <a:tc>
                  <a:txBody>
                    <a:bodyPr/>
                    <a:lstStyle/>
                    <a:p>
                      <a:r>
                        <a:rPr lang="nl-NL" sz="1000">
                          <a:effectLst/>
                        </a:rPr>
                        <a:t>Week 37</a:t>
                      </a:r>
                    </a:p>
                    <a:p>
                      <a:r>
                        <a:rPr lang="nl-NL" sz="1000">
                          <a:effectLst/>
                        </a:rPr>
                        <a:t>Les 2</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5294" marR="35294" marT="0" marB="0"/>
                </a:tc>
                <a:tc>
                  <a:txBody>
                    <a:bodyPr/>
                    <a:lstStyle/>
                    <a:p>
                      <a:r>
                        <a:rPr lang="nl-NL" sz="1000">
                          <a:effectLst/>
                        </a:rPr>
                        <a:t>Stad en wijk introductie </a:t>
                      </a:r>
                    </a:p>
                    <a:p>
                      <a:r>
                        <a:rPr lang="nl-NL" sz="1000">
                          <a:effectLst/>
                        </a:rPr>
                        <a:t>De fysieke en sociale kant </a:t>
                      </a:r>
                    </a:p>
                    <a:p>
                      <a:r>
                        <a:rPr lang="nl-NL" sz="1000">
                          <a:effectLst/>
                        </a:rPr>
                        <a:t>Intro TP Mijn wijk </a:t>
                      </a:r>
                    </a:p>
                    <a:p>
                      <a:r>
                        <a:rPr lang="nl-NL" sz="1000">
                          <a:effectLst/>
                        </a:rPr>
                        <a:t>Waarom is het belangrijk om bezig te zijn met leefbaarheid?</a:t>
                      </a:r>
                    </a:p>
                    <a:p>
                      <a:r>
                        <a:rPr lang="nl-NL" sz="1000">
                          <a:effectLst/>
                          <a:highlight>
                            <a:srgbClr val="FFFF00"/>
                          </a:highlight>
                        </a:rPr>
                        <a:t>Deze week de schouw doen!</a:t>
                      </a:r>
                      <a:r>
                        <a:rPr lang="nl-NL" sz="1000">
                          <a:effectLst/>
                        </a:rPr>
                        <a:t>  </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5294" marR="35294" marT="0" marB="0"/>
                </a:tc>
                <a:tc>
                  <a:txBody>
                    <a:bodyPr/>
                    <a:lstStyle/>
                    <a:p>
                      <a:r>
                        <a:rPr lang="nl-NL" sz="1000">
                          <a:effectLst/>
                        </a:rPr>
                        <a:t>Sociale leefbaarheid </a:t>
                      </a:r>
                    </a:p>
                    <a:p>
                      <a:r>
                        <a:rPr lang="nl-NL" sz="1000">
                          <a:effectLst/>
                        </a:rPr>
                        <a:t>Sociale veiligheid  </a:t>
                      </a:r>
                    </a:p>
                    <a:p>
                      <a:r>
                        <a:rPr lang="nl-NL" sz="1000">
                          <a:effectLst/>
                        </a:rPr>
                        <a:t>Sociale cohesie  </a:t>
                      </a:r>
                    </a:p>
                    <a:p>
                      <a:r>
                        <a:rPr lang="nl-NL" sz="1000">
                          <a:effectLst/>
                        </a:rPr>
                        <a:t>Wijkschouw </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5294" marR="35294" marT="0" marB="0"/>
                </a:tc>
                <a:extLst>
                  <a:ext uri="{0D108BD9-81ED-4DB2-BD59-A6C34878D82A}">
                    <a16:rowId xmlns:a16="http://schemas.microsoft.com/office/drawing/2014/main" val="1872187742"/>
                  </a:ext>
                </a:extLst>
              </a:tr>
              <a:tr h="538092">
                <a:tc>
                  <a:txBody>
                    <a:bodyPr/>
                    <a:lstStyle/>
                    <a:p>
                      <a:r>
                        <a:rPr lang="nl-NL" sz="1000" dirty="0">
                          <a:effectLst/>
                        </a:rPr>
                        <a:t>Week 38</a:t>
                      </a:r>
                    </a:p>
                    <a:p>
                      <a:r>
                        <a:rPr lang="nl-NL" sz="1000" dirty="0">
                          <a:effectLst/>
                        </a:rPr>
                        <a:t>Les 3</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94" marR="35294" marT="0" marB="0"/>
                </a:tc>
                <a:tc>
                  <a:txBody>
                    <a:bodyPr/>
                    <a:lstStyle/>
                    <a:p>
                      <a:r>
                        <a:rPr lang="nl-NL" sz="1000">
                          <a:effectLst/>
                        </a:rPr>
                        <a:t>Hoe ziet jouw wijk eruit? </a:t>
                      </a:r>
                    </a:p>
                    <a:p>
                      <a:r>
                        <a:rPr lang="nl-NL" sz="1000">
                          <a:effectLst/>
                        </a:rPr>
                        <a:t>Hoe verzamel je die informatie en wat zegt dat?</a:t>
                      </a:r>
                    </a:p>
                    <a:p>
                      <a:r>
                        <a:rPr lang="nl-NL" sz="1000">
                          <a:effectLst/>
                        </a:rPr>
                        <a:t>Hoe verzamel je informatie? </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5294" marR="35294" marT="0" marB="0"/>
                </a:tc>
                <a:tc>
                  <a:txBody>
                    <a:bodyPr/>
                    <a:lstStyle/>
                    <a:p>
                      <a:r>
                        <a:rPr lang="nl-NL" sz="1000">
                          <a:effectLst/>
                        </a:rPr>
                        <a:t>Objectief onderzoek   </a:t>
                      </a:r>
                    </a:p>
                    <a:p>
                      <a:r>
                        <a:rPr lang="nl-NL" sz="1000">
                          <a:effectLst/>
                        </a:rPr>
                        <a:t>Deskresearch  </a:t>
                      </a:r>
                    </a:p>
                    <a:p>
                      <a:r>
                        <a:rPr lang="nl-NL" sz="1000">
                          <a:effectLst/>
                        </a:rPr>
                        <a:t>Fieldresearch </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5294" marR="35294" marT="0" marB="0"/>
                </a:tc>
                <a:extLst>
                  <a:ext uri="{0D108BD9-81ED-4DB2-BD59-A6C34878D82A}">
                    <a16:rowId xmlns:a16="http://schemas.microsoft.com/office/drawing/2014/main" val="1349086667"/>
                  </a:ext>
                </a:extLst>
              </a:tr>
              <a:tr h="411184">
                <a:tc>
                  <a:txBody>
                    <a:bodyPr/>
                    <a:lstStyle/>
                    <a:p>
                      <a:r>
                        <a:rPr lang="nl-NL" sz="1000">
                          <a:effectLst/>
                        </a:rPr>
                        <a:t>Week 39</a:t>
                      </a:r>
                    </a:p>
                    <a:p>
                      <a:r>
                        <a:rPr lang="nl-NL" sz="1000">
                          <a:effectLst/>
                        </a:rPr>
                        <a:t>Les 4</a:t>
                      </a:r>
                    </a:p>
                    <a:p>
                      <a:r>
                        <a:rPr lang="nl-NL" sz="1000">
                          <a:effectLst/>
                        </a:rPr>
                        <a:t> </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5294" marR="35294" marT="0" marB="0"/>
                </a:tc>
                <a:tc>
                  <a:txBody>
                    <a:bodyPr/>
                    <a:lstStyle/>
                    <a:p>
                      <a:r>
                        <a:rPr lang="nl-NL" sz="1000">
                          <a:effectLst/>
                        </a:rPr>
                        <a:t>Herhaling Lemon en Leefbarometer; meting, uitleg swot, maken van de swot </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5294" marR="35294" marT="0" marB="0"/>
                </a:tc>
                <a:tc>
                  <a:txBody>
                    <a:bodyPr/>
                    <a:lstStyle/>
                    <a:p>
                      <a:r>
                        <a:rPr lang="nl-NL" sz="1000">
                          <a:effectLst/>
                        </a:rPr>
                        <a:t>Objectief onderzoek   </a:t>
                      </a:r>
                    </a:p>
                    <a:p>
                      <a:r>
                        <a:rPr lang="nl-NL" sz="1000">
                          <a:effectLst/>
                        </a:rPr>
                        <a:t>Fieldresearch </a:t>
                      </a:r>
                    </a:p>
                    <a:p>
                      <a:r>
                        <a:rPr lang="nl-NL" sz="1000">
                          <a:effectLst/>
                        </a:rPr>
                        <a:t>SWOT</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5294" marR="35294" marT="0" marB="0"/>
                </a:tc>
                <a:extLst>
                  <a:ext uri="{0D108BD9-81ED-4DB2-BD59-A6C34878D82A}">
                    <a16:rowId xmlns:a16="http://schemas.microsoft.com/office/drawing/2014/main" val="1930501525"/>
                  </a:ext>
                </a:extLst>
              </a:tr>
              <a:tr h="1045725">
                <a:tc>
                  <a:txBody>
                    <a:bodyPr/>
                    <a:lstStyle/>
                    <a:p>
                      <a:r>
                        <a:rPr lang="nl-NL" sz="1000">
                          <a:effectLst/>
                        </a:rPr>
                        <a:t>Week 40</a:t>
                      </a:r>
                    </a:p>
                    <a:p>
                      <a:r>
                        <a:rPr lang="nl-NL" sz="1000">
                          <a:effectLst/>
                        </a:rPr>
                        <a:t>Les 5 </a:t>
                      </a:r>
                    </a:p>
                    <a:p>
                      <a:r>
                        <a:rPr lang="nl-NL" sz="1000">
                          <a:effectLst/>
                        </a:rPr>
                        <a:t> </a:t>
                      </a:r>
                    </a:p>
                    <a:p>
                      <a:r>
                        <a:rPr lang="nl-NL" sz="1000">
                          <a:effectLst/>
                        </a:rPr>
                        <a:t> </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5294" marR="35294" marT="0" marB="0"/>
                </a:tc>
                <a:tc>
                  <a:txBody>
                    <a:bodyPr/>
                    <a:lstStyle/>
                    <a:p>
                      <a:r>
                        <a:rPr lang="nl-NL" sz="1000">
                          <a:effectLst/>
                        </a:rPr>
                        <a:t>De mensen in de wijk </a:t>
                      </a:r>
                    </a:p>
                    <a:p>
                      <a:r>
                        <a:rPr lang="nl-NL" sz="1000">
                          <a:effectLst/>
                        </a:rPr>
                        <a:t>Wie wonen er eigenlijk en hoe kom je daarachter?</a:t>
                      </a:r>
                    </a:p>
                    <a:p>
                      <a:r>
                        <a:rPr lang="nl-NL" sz="1000">
                          <a:effectLst/>
                        </a:rPr>
                        <a:t>De voorzieningen in de wijk: wat bedoelen we daar mee en waarom is het belangrijk dat die er zijn? </a:t>
                      </a:r>
                    </a:p>
                    <a:p>
                      <a:r>
                        <a:rPr lang="nl-NL" sz="1000">
                          <a:effectLst/>
                        </a:rPr>
                        <a:t>Doorwerken aan TP</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5294" marR="35294" marT="0" marB="0"/>
                </a:tc>
                <a:tc>
                  <a:txBody>
                    <a:bodyPr/>
                    <a:lstStyle/>
                    <a:p>
                      <a:r>
                        <a:rPr lang="nl-NL" sz="1000" dirty="0">
                          <a:effectLst/>
                        </a:rPr>
                        <a:t>Demografie </a:t>
                      </a:r>
                    </a:p>
                    <a:p>
                      <a:r>
                        <a:rPr lang="nl-NL" sz="1000" dirty="0">
                          <a:effectLst/>
                        </a:rPr>
                        <a:t>Doelgroepen  </a:t>
                      </a:r>
                    </a:p>
                    <a:p>
                      <a:r>
                        <a:rPr lang="nl-NL" sz="1000" dirty="0">
                          <a:effectLst/>
                        </a:rPr>
                        <a:t>Deskresearch </a:t>
                      </a:r>
                    </a:p>
                    <a:p>
                      <a:r>
                        <a:rPr lang="nl-NL" sz="1000" dirty="0">
                          <a:effectLst/>
                        </a:rPr>
                        <a:t>Maatschappelijke organisaties  </a:t>
                      </a:r>
                    </a:p>
                    <a:p>
                      <a:r>
                        <a:rPr lang="nl-NL" sz="1000" dirty="0">
                          <a:effectLst/>
                        </a:rPr>
                        <a:t>Voorzieningen </a:t>
                      </a:r>
                    </a:p>
                    <a:p>
                      <a:r>
                        <a:rPr lang="nl-NL" sz="1000" dirty="0">
                          <a:effectLst/>
                        </a:rPr>
                        <a:t>Duurzame wijk </a:t>
                      </a:r>
                    </a:p>
                    <a:p>
                      <a:r>
                        <a:rPr lang="nl-NL" sz="1000" dirty="0">
                          <a:effectLst/>
                        </a:rPr>
                        <a:t>Bewonersparticipatie</a:t>
                      </a:r>
                    </a:p>
                    <a:p>
                      <a:r>
                        <a:rPr lang="nl-NL" sz="1000" dirty="0">
                          <a:effectLst/>
                        </a:rPr>
                        <a:t> </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94" marR="35294" marT="0" marB="0"/>
                </a:tc>
                <a:extLst>
                  <a:ext uri="{0D108BD9-81ED-4DB2-BD59-A6C34878D82A}">
                    <a16:rowId xmlns:a16="http://schemas.microsoft.com/office/drawing/2014/main" val="623967766"/>
                  </a:ext>
                </a:extLst>
              </a:tr>
              <a:tr h="665000">
                <a:tc>
                  <a:txBody>
                    <a:bodyPr/>
                    <a:lstStyle/>
                    <a:p>
                      <a:r>
                        <a:rPr lang="nl-NL" sz="1000">
                          <a:effectLst/>
                        </a:rPr>
                        <a:t>Week 41</a:t>
                      </a:r>
                    </a:p>
                    <a:p>
                      <a:r>
                        <a:rPr lang="nl-NL" sz="1000">
                          <a:effectLst/>
                        </a:rPr>
                        <a:t>Lesweek 7</a:t>
                      </a:r>
                    </a:p>
                    <a:p>
                      <a:r>
                        <a:rPr lang="nl-NL" sz="1000">
                          <a:effectLst/>
                        </a:rPr>
                        <a:t>Les 6</a:t>
                      </a:r>
                    </a:p>
                    <a:p>
                      <a:r>
                        <a:rPr lang="nl-NL" sz="1000">
                          <a:effectLst/>
                        </a:rPr>
                        <a:t> </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5294" marR="35294" marT="0" marB="0"/>
                </a:tc>
                <a:tc>
                  <a:txBody>
                    <a:bodyPr/>
                    <a:lstStyle/>
                    <a:p>
                      <a:r>
                        <a:rPr lang="nl-NL" sz="1000">
                          <a:effectLst/>
                        </a:rPr>
                        <a:t>Wat maakt jouw wijk leefbaar en hoe kan dat beter? </a:t>
                      </a:r>
                    </a:p>
                    <a:p>
                      <a:r>
                        <a:rPr lang="nl-NL" sz="1000">
                          <a:effectLst/>
                        </a:rPr>
                        <a:t>Plan maken voor je eigen wijk op basis van SWOT</a:t>
                      </a:r>
                    </a:p>
                    <a:p>
                      <a:r>
                        <a:rPr lang="nl-NL" sz="1000">
                          <a:effectLst/>
                        </a:rPr>
                        <a:t>TP afmaken en inleveren</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5294" marR="35294" marT="0" marB="0"/>
                </a:tc>
                <a:tc>
                  <a:txBody>
                    <a:bodyPr/>
                    <a:lstStyle/>
                    <a:p>
                      <a:r>
                        <a:rPr lang="nl-NL" sz="1000">
                          <a:effectLst/>
                        </a:rPr>
                        <a:t>Focus op verbeterplannen </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5294" marR="35294" marT="0" marB="0"/>
                </a:tc>
                <a:extLst>
                  <a:ext uri="{0D108BD9-81ED-4DB2-BD59-A6C34878D82A}">
                    <a16:rowId xmlns:a16="http://schemas.microsoft.com/office/drawing/2014/main" val="541011142"/>
                  </a:ext>
                </a:extLst>
              </a:tr>
              <a:tr h="157367">
                <a:tc>
                  <a:txBody>
                    <a:bodyPr/>
                    <a:lstStyle/>
                    <a:p>
                      <a:r>
                        <a:rPr lang="nl-NL" sz="1000">
                          <a:effectLst/>
                        </a:rPr>
                        <a:t>Week 42</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5294" marR="35294" marT="0" marB="0"/>
                </a:tc>
                <a:tc>
                  <a:txBody>
                    <a:bodyPr/>
                    <a:lstStyle/>
                    <a:p>
                      <a:r>
                        <a:rPr lang="nl-NL" sz="1000">
                          <a:effectLst/>
                        </a:rPr>
                        <a:t>Herfstvakantie </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5294" marR="35294" marT="0" marB="0"/>
                </a:tc>
                <a:tc>
                  <a:txBody>
                    <a:bodyPr/>
                    <a:lstStyle/>
                    <a:p>
                      <a:r>
                        <a:rPr lang="nl-NL" sz="1000">
                          <a:effectLst/>
                        </a:rPr>
                        <a:t> </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5294" marR="35294" marT="0" marB="0"/>
                </a:tc>
                <a:extLst>
                  <a:ext uri="{0D108BD9-81ED-4DB2-BD59-A6C34878D82A}">
                    <a16:rowId xmlns:a16="http://schemas.microsoft.com/office/drawing/2014/main" val="1784735692"/>
                  </a:ext>
                </a:extLst>
              </a:tr>
              <a:tr h="411184">
                <a:tc>
                  <a:txBody>
                    <a:bodyPr/>
                    <a:lstStyle/>
                    <a:p>
                      <a:r>
                        <a:rPr lang="nl-NL" sz="1000">
                          <a:effectLst/>
                        </a:rPr>
                        <a:t>Week 43</a:t>
                      </a:r>
                    </a:p>
                    <a:p>
                      <a:r>
                        <a:rPr lang="nl-NL" sz="1000">
                          <a:effectLst/>
                        </a:rPr>
                        <a:t>Lesweek 8</a:t>
                      </a:r>
                    </a:p>
                    <a:p>
                      <a:r>
                        <a:rPr lang="nl-NL" sz="1000">
                          <a:effectLst/>
                        </a:rPr>
                        <a:t>Les 7</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5294" marR="35294" marT="0" marB="0"/>
                </a:tc>
                <a:tc>
                  <a:txBody>
                    <a:bodyPr/>
                    <a:lstStyle/>
                    <a:p>
                      <a:r>
                        <a:rPr lang="nl-NL" sz="1000">
                          <a:effectLst/>
                        </a:rPr>
                        <a:t>Tijdens IBS-les feedback friends TP Mijn wijk </a:t>
                      </a:r>
                    </a:p>
                    <a:p>
                      <a:r>
                        <a:rPr lang="nl-NL" sz="1000">
                          <a:effectLst/>
                        </a:rPr>
                        <a:t> </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5294" marR="35294" marT="0" marB="0"/>
                </a:tc>
                <a:tc>
                  <a:txBody>
                    <a:bodyPr/>
                    <a:lstStyle/>
                    <a:p>
                      <a:r>
                        <a:rPr lang="nl-NL" sz="1000">
                          <a:effectLst/>
                        </a:rPr>
                        <a:t> </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5294" marR="35294" marT="0" marB="0"/>
                </a:tc>
                <a:extLst>
                  <a:ext uri="{0D108BD9-81ED-4DB2-BD59-A6C34878D82A}">
                    <a16:rowId xmlns:a16="http://schemas.microsoft.com/office/drawing/2014/main" val="1915138381"/>
                  </a:ext>
                </a:extLst>
              </a:tr>
              <a:tr h="284275">
                <a:tc>
                  <a:txBody>
                    <a:bodyPr/>
                    <a:lstStyle/>
                    <a:p>
                      <a:r>
                        <a:rPr lang="nl-NL" sz="1000">
                          <a:effectLst/>
                        </a:rPr>
                        <a:t>Week 44</a:t>
                      </a:r>
                    </a:p>
                    <a:p>
                      <a:r>
                        <a:rPr lang="nl-NL" sz="1000">
                          <a:effectLst/>
                        </a:rPr>
                        <a:t>Lesweek 8 </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5294" marR="35294" marT="0" marB="0"/>
                </a:tc>
                <a:tc>
                  <a:txBody>
                    <a:bodyPr/>
                    <a:lstStyle/>
                    <a:p>
                      <a:r>
                        <a:rPr lang="nl-NL" sz="1000">
                          <a:effectLst/>
                        </a:rPr>
                        <a:t>Afmaken lessenserie, eventueel presentaties wijkschouw</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5294" marR="35294" marT="0" marB="0"/>
                </a:tc>
                <a:tc>
                  <a:txBody>
                    <a:bodyPr/>
                    <a:lstStyle/>
                    <a:p>
                      <a:r>
                        <a:rPr lang="nl-NL" sz="1000">
                          <a:effectLst/>
                        </a:rPr>
                        <a:t> </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5294" marR="35294" marT="0" marB="0"/>
                </a:tc>
                <a:extLst>
                  <a:ext uri="{0D108BD9-81ED-4DB2-BD59-A6C34878D82A}">
                    <a16:rowId xmlns:a16="http://schemas.microsoft.com/office/drawing/2014/main" val="1740000271"/>
                  </a:ext>
                </a:extLst>
              </a:tr>
              <a:tr h="411184">
                <a:tc>
                  <a:txBody>
                    <a:bodyPr/>
                    <a:lstStyle/>
                    <a:p>
                      <a:r>
                        <a:rPr lang="nl-NL" sz="1000">
                          <a:effectLst/>
                        </a:rPr>
                        <a:t>Week 45</a:t>
                      </a:r>
                    </a:p>
                    <a:p>
                      <a:r>
                        <a:rPr lang="nl-NL" sz="1000">
                          <a:effectLst/>
                        </a:rPr>
                        <a:t>Lesweek 9 </a:t>
                      </a:r>
                    </a:p>
                    <a:p>
                      <a:r>
                        <a:rPr lang="nl-NL" sz="1000">
                          <a:effectLst/>
                        </a:rPr>
                        <a:t>Check!!!</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5294" marR="35294" marT="0" marB="0"/>
                </a:tc>
                <a:tc>
                  <a:txBody>
                    <a:bodyPr/>
                    <a:lstStyle/>
                    <a:p>
                      <a:r>
                        <a:rPr lang="nl-NL" sz="1000">
                          <a:effectLst/>
                        </a:rPr>
                        <a:t>Herhaling voor kennistoets, voorbereiden Verhalencafé</a:t>
                      </a:r>
                    </a:p>
                    <a:p>
                      <a:r>
                        <a:rPr lang="nl-NL" sz="1000">
                          <a:effectLst/>
                        </a:rPr>
                        <a:t>IBS product p1 inleveren</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5294" marR="35294" marT="0" marB="0"/>
                </a:tc>
                <a:tc>
                  <a:txBody>
                    <a:bodyPr/>
                    <a:lstStyle/>
                    <a:p>
                      <a:r>
                        <a:rPr lang="nl-NL" sz="1000">
                          <a:effectLst/>
                        </a:rPr>
                        <a:t> </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5294" marR="35294" marT="0" marB="0"/>
                </a:tc>
                <a:extLst>
                  <a:ext uri="{0D108BD9-81ED-4DB2-BD59-A6C34878D82A}">
                    <a16:rowId xmlns:a16="http://schemas.microsoft.com/office/drawing/2014/main" val="2178579574"/>
                  </a:ext>
                </a:extLst>
              </a:tr>
              <a:tr h="284275">
                <a:tc>
                  <a:txBody>
                    <a:bodyPr/>
                    <a:lstStyle/>
                    <a:p>
                      <a:r>
                        <a:rPr lang="nl-NL" sz="1000">
                          <a:effectLst/>
                        </a:rPr>
                        <a:t>Week 46</a:t>
                      </a:r>
                    </a:p>
                    <a:p>
                      <a:r>
                        <a:rPr lang="nl-NL" sz="1000">
                          <a:effectLst/>
                        </a:rPr>
                        <a:t>Lesweek 10 </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5294" marR="35294" marT="0" marB="0"/>
                </a:tc>
                <a:tc>
                  <a:txBody>
                    <a:bodyPr/>
                    <a:lstStyle/>
                    <a:p>
                      <a:r>
                        <a:rPr lang="en-GB" sz="1000">
                          <a:effectLst/>
                        </a:rPr>
                        <a:t>KENNISTOETS</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5294" marR="35294" marT="0" marB="0"/>
                </a:tc>
                <a:tc>
                  <a:txBody>
                    <a:bodyPr/>
                    <a:lstStyle/>
                    <a:p>
                      <a:r>
                        <a:rPr lang="en-GB" sz="1000" dirty="0">
                          <a:effectLst/>
                        </a:rPr>
                        <a:t> </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94" marR="35294" marT="0" marB="0"/>
                </a:tc>
                <a:extLst>
                  <a:ext uri="{0D108BD9-81ED-4DB2-BD59-A6C34878D82A}">
                    <a16:rowId xmlns:a16="http://schemas.microsoft.com/office/drawing/2014/main" val="3944527362"/>
                  </a:ext>
                </a:extLst>
              </a:tr>
            </a:tbl>
          </a:graphicData>
        </a:graphic>
      </p:graphicFrame>
    </p:spTree>
    <p:extLst>
      <p:ext uri="{BB962C8B-B14F-4D97-AF65-F5344CB8AC3E}">
        <p14:creationId xmlns:p14="http://schemas.microsoft.com/office/powerpoint/2010/main" val="769135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51D01EF-A255-B44D-9761-4BA6BB2FEBA5}"/>
              </a:ext>
            </a:extLst>
          </p:cNvPr>
          <p:cNvPicPr>
            <a:picLocks noChangeAspect="1"/>
          </p:cNvPicPr>
          <p:nvPr/>
        </p:nvPicPr>
        <p:blipFill>
          <a:blip r:embed="rId3"/>
          <a:stretch>
            <a:fillRect/>
          </a:stretch>
        </p:blipFill>
        <p:spPr>
          <a:xfrm>
            <a:off x="3310466" y="643466"/>
            <a:ext cx="5571067" cy="5571067"/>
          </a:xfrm>
          <a:prstGeom prst="rect">
            <a:avLst/>
          </a:prstGeom>
        </p:spPr>
      </p:pic>
    </p:spTree>
    <p:extLst>
      <p:ext uri="{BB962C8B-B14F-4D97-AF65-F5344CB8AC3E}">
        <p14:creationId xmlns:p14="http://schemas.microsoft.com/office/powerpoint/2010/main" val="4024628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601FD1-C035-477C-A712-EBEDA15B5299}"/>
              </a:ext>
            </a:extLst>
          </p:cNvPr>
          <p:cNvSpPr>
            <a:spLocks noGrp="1"/>
          </p:cNvSpPr>
          <p:nvPr>
            <p:ph type="title"/>
          </p:nvPr>
        </p:nvSpPr>
        <p:spPr/>
        <p:txBody>
          <a:bodyPr/>
          <a:lstStyle/>
          <a:p>
            <a:r>
              <a:rPr lang="nl-NL" dirty="0"/>
              <a:t>Welkom bij Stad en Wijk </a:t>
            </a:r>
          </a:p>
        </p:txBody>
      </p:sp>
      <p:pic>
        <p:nvPicPr>
          <p:cNvPr id="3" name="Afbeelding 2">
            <a:extLst>
              <a:ext uri="{FF2B5EF4-FFF2-40B4-BE49-F238E27FC236}">
                <a16:creationId xmlns:a16="http://schemas.microsoft.com/office/drawing/2014/main" id="{A02FDD5C-829F-428F-9920-23D9F3F53898}"/>
              </a:ext>
            </a:extLst>
          </p:cNvPr>
          <p:cNvPicPr>
            <a:picLocks noChangeAspect="1"/>
          </p:cNvPicPr>
          <p:nvPr/>
        </p:nvPicPr>
        <p:blipFill>
          <a:blip r:embed="rId2"/>
          <a:stretch>
            <a:fillRect/>
          </a:stretch>
        </p:blipFill>
        <p:spPr>
          <a:xfrm>
            <a:off x="1056586" y="1846053"/>
            <a:ext cx="8522503" cy="4547291"/>
          </a:xfrm>
          <a:prstGeom prst="rect">
            <a:avLst/>
          </a:prstGeom>
        </p:spPr>
      </p:pic>
    </p:spTree>
    <p:extLst>
      <p:ext uri="{BB962C8B-B14F-4D97-AF65-F5344CB8AC3E}">
        <p14:creationId xmlns:p14="http://schemas.microsoft.com/office/powerpoint/2010/main" val="4267219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61E11-98E1-4417-AC11-2F845F790B6D}"/>
              </a:ext>
            </a:extLst>
          </p:cNvPr>
          <p:cNvSpPr>
            <a:spLocks noGrp="1"/>
          </p:cNvSpPr>
          <p:nvPr>
            <p:ph type="title"/>
          </p:nvPr>
        </p:nvSpPr>
        <p:spPr/>
        <p:txBody>
          <a:bodyPr/>
          <a:lstStyle/>
          <a:p>
            <a:r>
              <a:rPr lang="nl-NL" dirty="0"/>
              <a:t>Waar denken jullie aan bij Stad &amp; wijk?</a:t>
            </a:r>
          </a:p>
        </p:txBody>
      </p:sp>
      <p:pic>
        <p:nvPicPr>
          <p:cNvPr id="3" name="Afbeelding 2">
            <a:extLst>
              <a:ext uri="{FF2B5EF4-FFF2-40B4-BE49-F238E27FC236}">
                <a16:creationId xmlns:a16="http://schemas.microsoft.com/office/drawing/2014/main" id="{D888FAB6-A54B-486F-AF9D-6A5E8261A821}"/>
              </a:ext>
            </a:extLst>
          </p:cNvPr>
          <p:cNvPicPr>
            <a:picLocks noChangeAspect="1"/>
          </p:cNvPicPr>
          <p:nvPr/>
        </p:nvPicPr>
        <p:blipFill>
          <a:blip r:embed="rId2"/>
          <a:stretch>
            <a:fillRect/>
          </a:stretch>
        </p:blipFill>
        <p:spPr>
          <a:xfrm>
            <a:off x="1108328" y="1377221"/>
            <a:ext cx="8809484" cy="5480779"/>
          </a:xfrm>
          <a:prstGeom prst="rect">
            <a:avLst/>
          </a:prstGeom>
        </p:spPr>
      </p:pic>
    </p:spTree>
    <p:extLst>
      <p:ext uri="{BB962C8B-B14F-4D97-AF65-F5344CB8AC3E}">
        <p14:creationId xmlns:p14="http://schemas.microsoft.com/office/powerpoint/2010/main" val="900668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0575" y="887907"/>
            <a:ext cx="8860565" cy="648072"/>
          </a:xfrm>
        </p:spPr>
        <p:txBody>
          <a:bodyPr>
            <a:normAutofit fontScale="90000"/>
          </a:bodyPr>
          <a:lstStyle/>
          <a:p>
            <a:r>
              <a:rPr lang="nl-NL" dirty="0">
                <a:solidFill>
                  <a:schemeClr val="accent6"/>
                </a:solidFill>
              </a:rPr>
              <a:t>Inhoud van deze les:</a:t>
            </a:r>
          </a:p>
        </p:txBody>
      </p:sp>
      <p:sp>
        <p:nvSpPr>
          <p:cNvPr id="3" name="Tijdelijke aanduiding voor inhoud 2"/>
          <p:cNvSpPr>
            <a:spLocks noGrp="1"/>
          </p:cNvSpPr>
          <p:nvPr>
            <p:ph idx="1"/>
          </p:nvPr>
        </p:nvSpPr>
        <p:spPr>
          <a:xfrm>
            <a:off x="790575" y="1545097"/>
            <a:ext cx="6290786" cy="3484103"/>
          </a:xfrm>
        </p:spPr>
        <p:txBody>
          <a:bodyPr>
            <a:noAutofit/>
          </a:bodyPr>
          <a:lstStyle/>
          <a:p>
            <a:pPr marL="457200" indent="-457200">
              <a:buFont typeface="+mj-lt"/>
              <a:buAutoNum type="arabicPeriod"/>
            </a:pPr>
            <a:r>
              <a:rPr lang="nl-NL" sz="2400" dirty="0"/>
              <a:t>Introductie </a:t>
            </a:r>
          </a:p>
          <a:p>
            <a:pPr marL="457200" indent="-457200">
              <a:buFont typeface="+mj-lt"/>
              <a:buAutoNum type="arabicPeriod"/>
            </a:pPr>
            <a:r>
              <a:rPr lang="nl-NL" sz="2400" dirty="0"/>
              <a:t>Wat is Stad &amp; wijk? En wat gaan we doen in deze periode?</a:t>
            </a:r>
          </a:p>
          <a:p>
            <a:pPr marL="457200" indent="-457200">
              <a:buFont typeface="+mj-lt"/>
              <a:buAutoNum type="arabicPeriod"/>
            </a:pPr>
            <a:r>
              <a:rPr lang="nl-NL" sz="2400" dirty="0"/>
              <a:t>Leefbaarheid </a:t>
            </a:r>
          </a:p>
          <a:p>
            <a:pPr marL="0" indent="0">
              <a:buNone/>
            </a:pPr>
            <a:r>
              <a:rPr lang="nl-NL" sz="2400" dirty="0"/>
              <a:t> 	- Fysiek	</a:t>
            </a:r>
          </a:p>
          <a:p>
            <a:pPr marL="0" indent="0">
              <a:buNone/>
            </a:pPr>
            <a:r>
              <a:rPr lang="nl-NL" sz="2400" dirty="0"/>
              <a:t>	- Sociaal </a:t>
            </a:r>
          </a:p>
          <a:p>
            <a:pPr marL="0" indent="0">
              <a:buNone/>
            </a:pPr>
            <a:r>
              <a:rPr lang="nl-NL" sz="2400" dirty="0"/>
              <a:t>4. Hoe zit het met de leefbaarheid in jouw omgeving? </a:t>
            </a:r>
          </a:p>
          <a:p>
            <a:pPr marL="0" indent="0">
              <a:buNone/>
            </a:pPr>
            <a:r>
              <a:rPr lang="nl-NL" sz="2400" dirty="0"/>
              <a:t>6. Afronding: tijd voor laatste vragen! </a:t>
            </a:r>
          </a:p>
        </p:txBody>
      </p:sp>
      <p:pic>
        <p:nvPicPr>
          <p:cNvPr id="4" name="Afbeelding 3">
            <a:extLst>
              <a:ext uri="{FF2B5EF4-FFF2-40B4-BE49-F238E27FC236}">
                <a16:creationId xmlns:a16="http://schemas.microsoft.com/office/drawing/2014/main" id="{E6AC1002-85FE-41C3-A23E-B0C96E016C8C}"/>
              </a:ext>
            </a:extLst>
          </p:cNvPr>
          <p:cNvPicPr>
            <a:picLocks noChangeAspect="1"/>
          </p:cNvPicPr>
          <p:nvPr/>
        </p:nvPicPr>
        <p:blipFill>
          <a:blip r:embed="rId3"/>
          <a:stretch>
            <a:fillRect/>
          </a:stretch>
        </p:blipFill>
        <p:spPr>
          <a:xfrm>
            <a:off x="7081361" y="915168"/>
            <a:ext cx="4571982" cy="4730889"/>
          </a:xfrm>
          <a:prstGeom prst="rect">
            <a:avLst/>
          </a:prstGeom>
        </p:spPr>
      </p:pic>
    </p:spTree>
    <p:extLst>
      <p:ext uri="{BB962C8B-B14F-4D97-AF65-F5344CB8AC3E}">
        <p14:creationId xmlns:p14="http://schemas.microsoft.com/office/powerpoint/2010/main" val="1551420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95E715F-0A0F-4A6A-BC28-148407A5266B}"/>
              </a:ext>
            </a:extLst>
          </p:cNvPr>
          <p:cNvSpPr>
            <a:spLocks noGrp="1"/>
          </p:cNvSpPr>
          <p:nvPr>
            <p:ph type="title"/>
          </p:nvPr>
        </p:nvSpPr>
        <p:spPr>
          <a:xfrm>
            <a:off x="609600" y="274638"/>
            <a:ext cx="10972800" cy="1143000"/>
          </a:xfrm>
        </p:spPr>
        <p:txBody>
          <a:bodyPr vert="horz" lIns="91440" tIns="45720" rIns="91440" bIns="45720" rtlCol="0" anchor="ctr">
            <a:normAutofit/>
          </a:bodyPr>
          <a:lstStyle/>
          <a:p>
            <a:r>
              <a:rPr lang="nl-NL" sz="2800" b="1" kern="1200" dirty="0">
                <a:solidFill>
                  <a:schemeClr val="accent6"/>
                </a:solidFill>
                <a:latin typeface="Arial" pitchFamily="34" charset="0"/>
                <a:ea typeface="+mj-ea"/>
                <a:cs typeface="Arial" pitchFamily="34" charset="0"/>
              </a:rPr>
              <a:t>Stad en wijk periode 1</a:t>
            </a:r>
            <a:endParaRPr lang="nl-NL" sz="2800" kern="1200" dirty="0">
              <a:solidFill>
                <a:schemeClr val="accent6"/>
              </a:solidFill>
              <a:latin typeface="Arial" pitchFamily="34" charset="0"/>
              <a:ea typeface="+mj-ea"/>
              <a:cs typeface="Arial" pitchFamily="34" charset="0"/>
            </a:endParaRPr>
          </a:p>
        </p:txBody>
      </p:sp>
      <p:pic>
        <p:nvPicPr>
          <p:cNvPr id="7" name="Tijdelijke aanduiding voor inhoud 6">
            <a:extLst>
              <a:ext uri="{FF2B5EF4-FFF2-40B4-BE49-F238E27FC236}">
                <a16:creationId xmlns:a16="http://schemas.microsoft.com/office/drawing/2014/main" id="{0C729E1E-40F0-4132-B825-0CBE6DEA817F}"/>
              </a:ext>
            </a:extLst>
          </p:cNvPr>
          <p:cNvPicPr>
            <a:picLocks noGrp="1" noChangeAspect="1"/>
          </p:cNvPicPr>
          <p:nvPr>
            <p:ph sz="half" idx="1"/>
          </p:nvPr>
        </p:nvPicPr>
        <p:blipFill>
          <a:blip r:embed="rId2"/>
          <a:stretch>
            <a:fillRect/>
          </a:stretch>
        </p:blipFill>
        <p:spPr>
          <a:xfrm>
            <a:off x="6197600" y="2341391"/>
            <a:ext cx="5384800" cy="3043582"/>
          </a:xfrm>
          <a:prstGeom prst="rect">
            <a:avLst/>
          </a:prstGeom>
          <a:noFill/>
        </p:spPr>
      </p:pic>
      <p:sp>
        <p:nvSpPr>
          <p:cNvPr id="3" name="Tekstvak 2">
            <a:extLst>
              <a:ext uri="{FF2B5EF4-FFF2-40B4-BE49-F238E27FC236}">
                <a16:creationId xmlns:a16="http://schemas.microsoft.com/office/drawing/2014/main" id="{0928E654-AF32-4F50-B4C7-E9771E30FFEF}"/>
              </a:ext>
            </a:extLst>
          </p:cNvPr>
          <p:cNvSpPr txBox="1"/>
          <p:nvPr/>
        </p:nvSpPr>
        <p:spPr>
          <a:xfrm>
            <a:off x="609600" y="1600201"/>
            <a:ext cx="5384800" cy="4525963"/>
          </a:xfrm>
          <a:prstGeom prst="rect">
            <a:avLst/>
          </a:prstGeom>
        </p:spPr>
        <p:txBody>
          <a:bodyPr vert="horz" lIns="91440" tIns="45720" rIns="91440" bIns="45720" rtlCol="0">
            <a:normAutofit/>
          </a:bodyPr>
          <a:lstStyle/>
          <a:p>
            <a:pPr>
              <a:lnSpc>
                <a:spcPct val="90000"/>
              </a:lnSpc>
              <a:spcBef>
                <a:spcPct val="20000"/>
              </a:spcBef>
              <a:buFont typeface="Arial" pitchFamily="34" charset="0"/>
            </a:pPr>
            <a:r>
              <a:rPr lang="nl-NL" sz="2000" dirty="0">
                <a:latin typeface="Arial" pitchFamily="34" charset="0"/>
                <a:cs typeface="Arial" pitchFamily="34" charset="0"/>
              </a:rPr>
              <a:t>Deze periode staat de leefbaarheid van je eigen wijk, dorp of stad centraal. Je hebt al een subjectief beeld van de leefbaarheid (je eigen ervaring en mening) en door de lessen Stad en Wijk en een zogenaamde wijkschouw krijg je een meer objectief beeld. </a:t>
            </a:r>
          </a:p>
          <a:p>
            <a:pPr>
              <a:lnSpc>
                <a:spcPct val="90000"/>
              </a:lnSpc>
              <a:spcBef>
                <a:spcPct val="20000"/>
              </a:spcBef>
              <a:buFont typeface="Arial" pitchFamily="34" charset="0"/>
            </a:pPr>
            <a:endParaRPr lang="nl-NL" sz="2000" dirty="0">
              <a:latin typeface="Arial" pitchFamily="34" charset="0"/>
              <a:cs typeface="Arial" pitchFamily="34" charset="0"/>
            </a:endParaRPr>
          </a:p>
          <a:p>
            <a:pPr>
              <a:lnSpc>
                <a:spcPct val="90000"/>
              </a:lnSpc>
              <a:spcBef>
                <a:spcPct val="20000"/>
              </a:spcBef>
              <a:buFont typeface="Arial" pitchFamily="34" charset="0"/>
            </a:pPr>
            <a:r>
              <a:rPr lang="nl-NL" sz="2000" dirty="0">
                <a:latin typeface="Arial" pitchFamily="34" charset="0"/>
                <a:cs typeface="Arial" pitchFamily="34" charset="0"/>
              </a:rPr>
              <a:t>In deze periode besteden we aandacht aan:</a:t>
            </a:r>
          </a:p>
          <a:p>
            <a:pPr marL="285750" indent="-285750">
              <a:lnSpc>
                <a:spcPct val="90000"/>
              </a:lnSpc>
              <a:spcBef>
                <a:spcPct val="20000"/>
              </a:spcBef>
              <a:buFont typeface="Arial" pitchFamily="34" charset="0"/>
              <a:buChar char="-"/>
            </a:pPr>
            <a:r>
              <a:rPr lang="nl-NL" sz="2000" dirty="0">
                <a:latin typeface="Arial" pitchFamily="34" charset="0"/>
                <a:cs typeface="Arial" pitchFamily="34" charset="0"/>
              </a:rPr>
              <a:t>Sociale en fysieke kant van leefbaarheid</a:t>
            </a:r>
          </a:p>
          <a:p>
            <a:pPr marL="285750" indent="-285750">
              <a:lnSpc>
                <a:spcPct val="90000"/>
              </a:lnSpc>
              <a:spcBef>
                <a:spcPct val="20000"/>
              </a:spcBef>
              <a:buFont typeface="Arial" pitchFamily="34" charset="0"/>
              <a:buChar char="-"/>
            </a:pPr>
            <a:r>
              <a:rPr lang="nl-NL" sz="2000" dirty="0">
                <a:latin typeface="Arial" pitchFamily="34" charset="0"/>
                <a:cs typeface="Arial" pitchFamily="34" charset="0"/>
              </a:rPr>
              <a:t>Subjectieve en objectieve kant van leefbaarheid</a:t>
            </a:r>
          </a:p>
          <a:p>
            <a:pPr marL="285750" indent="-285750">
              <a:lnSpc>
                <a:spcPct val="90000"/>
              </a:lnSpc>
              <a:spcBef>
                <a:spcPct val="20000"/>
              </a:spcBef>
              <a:buFont typeface="Arial" pitchFamily="34" charset="0"/>
              <a:buChar char="-"/>
            </a:pPr>
            <a:r>
              <a:rPr lang="nl-NL" sz="2000" dirty="0">
                <a:latin typeface="Arial" pitchFamily="34" charset="0"/>
                <a:cs typeface="Arial" pitchFamily="34" charset="0"/>
              </a:rPr>
              <a:t>Sociale cohesie, voorzieningen en bewonersparticipatie </a:t>
            </a:r>
          </a:p>
          <a:p>
            <a:pPr marL="285750" indent="-285750">
              <a:lnSpc>
                <a:spcPct val="90000"/>
              </a:lnSpc>
              <a:spcBef>
                <a:spcPct val="20000"/>
              </a:spcBef>
              <a:buFont typeface="Arial" pitchFamily="34" charset="0"/>
              <a:buChar char="-"/>
            </a:pPr>
            <a:r>
              <a:rPr lang="nl-NL" sz="2000" dirty="0">
                <a:latin typeface="Arial" pitchFamily="34" charset="0"/>
                <a:cs typeface="Arial" pitchFamily="34" charset="0"/>
              </a:rPr>
              <a:t>Demografie, doelgroepen, SWOT-analyse. </a:t>
            </a:r>
          </a:p>
          <a:p>
            <a:pPr marL="285750" indent="-285750">
              <a:lnSpc>
                <a:spcPct val="90000"/>
              </a:lnSpc>
              <a:spcBef>
                <a:spcPct val="20000"/>
              </a:spcBef>
              <a:buFont typeface="Arial" pitchFamily="34" charset="0"/>
              <a:buChar char="-"/>
            </a:pPr>
            <a:endParaRPr lang="nl-NL" sz="2000" dirty="0">
              <a:latin typeface="Arial" pitchFamily="34" charset="0"/>
              <a:cs typeface="Arial" pitchFamily="34" charset="0"/>
            </a:endParaRPr>
          </a:p>
        </p:txBody>
      </p:sp>
    </p:spTree>
    <p:extLst>
      <p:ext uri="{BB962C8B-B14F-4D97-AF65-F5344CB8AC3E}">
        <p14:creationId xmlns:p14="http://schemas.microsoft.com/office/powerpoint/2010/main" val="194296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59F09-8363-3B44-7137-2D2DCA49850F}"/>
              </a:ext>
            </a:extLst>
          </p:cNvPr>
          <p:cNvSpPr>
            <a:spLocks noGrp="1"/>
          </p:cNvSpPr>
          <p:nvPr>
            <p:ph type="title"/>
          </p:nvPr>
        </p:nvSpPr>
        <p:spPr/>
        <p:txBody>
          <a:bodyPr/>
          <a:lstStyle/>
          <a:p>
            <a:r>
              <a:rPr lang="nl-NL" dirty="0"/>
              <a:t>Wat gaan we doen? </a:t>
            </a:r>
          </a:p>
        </p:txBody>
      </p:sp>
      <p:pic>
        <p:nvPicPr>
          <p:cNvPr id="3" name="Onlinemedia 2" title="Een buurtprofiel: wat is dat precies? - Mr. Chadd Academy">
            <a:hlinkClick r:id="" action="ppaction://media"/>
            <a:extLst>
              <a:ext uri="{FF2B5EF4-FFF2-40B4-BE49-F238E27FC236}">
                <a16:creationId xmlns:a16="http://schemas.microsoft.com/office/drawing/2014/main" id="{AE17EA30-65B3-BCCA-9723-7A16DA853310}"/>
              </a:ext>
            </a:extLst>
          </p:cNvPr>
          <p:cNvPicPr>
            <a:picLocks noRot="1" noChangeAspect="1"/>
          </p:cNvPicPr>
          <p:nvPr>
            <a:videoFile r:link="rId1"/>
          </p:nvPr>
        </p:nvPicPr>
        <p:blipFill>
          <a:blip r:embed="rId4"/>
          <a:stretch>
            <a:fillRect/>
          </a:stretch>
        </p:blipFill>
        <p:spPr>
          <a:xfrm>
            <a:off x="838200" y="2069903"/>
            <a:ext cx="6220542" cy="3514606"/>
          </a:xfrm>
          <a:prstGeom prst="rect">
            <a:avLst/>
          </a:prstGeom>
        </p:spPr>
      </p:pic>
    </p:spTree>
    <p:extLst>
      <p:ext uri="{BB962C8B-B14F-4D97-AF65-F5344CB8AC3E}">
        <p14:creationId xmlns:p14="http://schemas.microsoft.com/office/powerpoint/2010/main" val="198999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idx="1"/>
          </p:nvPr>
        </p:nvSpPr>
        <p:spPr>
          <a:xfrm>
            <a:off x="798653" y="964294"/>
            <a:ext cx="11030673" cy="4929411"/>
          </a:xfrm>
        </p:spPr>
        <p:txBody>
          <a:bodyPr/>
          <a:lstStyle/>
          <a:p>
            <a:pPr marL="0" indent="0">
              <a:buNone/>
            </a:pPr>
            <a:r>
              <a:rPr lang="nl-NL" b="1" dirty="0">
                <a:solidFill>
                  <a:schemeClr val="accent6"/>
                </a:solidFill>
              </a:rPr>
              <a:t>Leefbaarheid</a:t>
            </a:r>
            <a:endParaRPr lang="nl-NL" dirty="0"/>
          </a:p>
          <a:p>
            <a:pPr marL="0" indent="0">
              <a:buNone/>
            </a:pPr>
            <a:r>
              <a:rPr lang="nl-NL" sz="2400" dirty="0"/>
              <a:t>Leefbare wijken of leefbaarheid heeft te maken met de directe woon- en leefomgeving van bewoners. In een leefbare buurt willen mensen graag wonen; zij voelen zich er thuis. Er zijn goede voorzieningen; kinderen spelen veilig buiten; het is er schoon, groen en veilig, ook 's avonds. Er zal altijd geïnvesteerd worden in de verbetering van de fysieke en sociale kwaliteit van de woon- en leefomgeving. </a:t>
            </a:r>
          </a:p>
          <a:p>
            <a:pPr marL="0" indent="0">
              <a:buNone/>
            </a:pPr>
            <a:endParaRPr lang="nl-NL" dirty="0"/>
          </a:p>
        </p:txBody>
      </p:sp>
      <p:pic>
        <p:nvPicPr>
          <p:cNvPr id="1026" name="Picture 2" descr="Spelende kinderen | Overig foto van kosmopol | Zoom.nl">
            <a:extLst>
              <a:ext uri="{FF2B5EF4-FFF2-40B4-BE49-F238E27FC236}">
                <a16:creationId xmlns:a16="http://schemas.microsoft.com/office/drawing/2014/main" id="{68F3E9A6-3D2B-4BA7-922E-53FA29C3B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9951" y="4733504"/>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0B05F727-F287-4B95-A386-EBAE05F6F4E6}"/>
              </a:ext>
            </a:extLst>
          </p:cNvPr>
          <p:cNvPicPr>
            <a:picLocks noChangeAspect="1"/>
          </p:cNvPicPr>
          <p:nvPr/>
        </p:nvPicPr>
        <p:blipFill>
          <a:blip r:embed="rId4"/>
          <a:stretch>
            <a:fillRect/>
          </a:stretch>
        </p:blipFill>
        <p:spPr>
          <a:xfrm>
            <a:off x="6313989" y="3758537"/>
            <a:ext cx="2619375" cy="1743075"/>
          </a:xfrm>
          <a:prstGeom prst="rect">
            <a:avLst/>
          </a:prstGeom>
        </p:spPr>
      </p:pic>
      <p:pic>
        <p:nvPicPr>
          <p:cNvPr id="1028" name="Picture 4" descr="Groene Straat Training">
            <a:extLst>
              <a:ext uri="{FF2B5EF4-FFF2-40B4-BE49-F238E27FC236}">
                <a16:creationId xmlns:a16="http://schemas.microsoft.com/office/drawing/2014/main" id="{FF1F1D21-0708-4A12-BFA7-6998B8A950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8452" y="4744374"/>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017150AF-7B35-4723-B196-39E3A72B6B5C}"/>
              </a:ext>
            </a:extLst>
          </p:cNvPr>
          <p:cNvPicPr>
            <a:picLocks noChangeAspect="1"/>
          </p:cNvPicPr>
          <p:nvPr/>
        </p:nvPicPr>
        <p:blipFill>
          <a:blip r:embed="rId6"/>
          <a:stretch>
            <a:fillRect/>
          </a:stretch>
        </p:blipFill>
        <p:spPr>
          <a:xfrm>
            <a:off x="365083" y="3823866"/>
            <a:ext cx="2505075" cy="1819275"/>
          </a:xfrm>
          <a:prstGeom prst="rect">
            <a:avLst/>
          </a:prstGeom>
        </p:spPr>
      </p:pic>
    </p:spTree>
    <p:extLst>
      <p:ext uri="{BB962C8B-B14F-4D97-AF65-F5344CB8AC3E}">
        <p14:creationId xmlns:p14="http://schemas.microsoft.com/office/powerpoint/2010/main" val="2663575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8175" y="836785"/>
            <a:ext cx="8860565" cy="648072"/>
          </a:xfrm>
        </p:spPr>
        <p:txBody>
          <a:bodyPr>
            <a:normAutofit fontScale="90000"/>
          </a:bodyPr>
          <a:lstStyle/>
          <a:p>
            <a:r>
              <a:rPr lang="nl-NL" dirty="0">
                <a:solidFill>
                  <a:schemeClr val="accent6"/>
                </a:solidFill>
              </a:rPr>
              <a:t>Leefbaarheid van de leefomgeving</a:t>
            </a:r>
          </a:p>
        </p:txBody>
      </p:sp>
      <p:sp>
        <p:nvSpPr>
          <p:cNvPr id="3" name="Tijdelijke aanduiding voor inhoud 2"/>
          <p:cNvSpPr>
            <a:spLocks noGrp="1"/>
          </p:cNvSpPr>
          <p:nvPr>
            <p:ph idx="1"/>
          </p:nvPr>
        </p:nvSpPr>
        <p:spPr>
          <a:xfrm>
            <a:off x="638175" y="1664471"/>
            <a:ext cx="10762887" cy="4727744"/>
          </a:xfrm>
        </p:spPr>
        <p:txBody>
          <a:bodyPr>
            <a:normAutofit fontScale="92500" lnSpcReduction="20000"/>
          </a:bodyPr>
          <a:lstStyle/>
          <a:p>
            <a:pPr marL="0" indent="0">
              <a:buNone/>
            </a:pPr>
            <a:r>
              <a:rPr lang="nl-NL" sz="3400" dirty="0"/>
              <a:t>We geven de omgeving betekenis in termen van </a:t>
            </a:r>
            <a:r>
              <a:rPr lang="nl-NL" sz="3400" u="sng" dirty="0"/>
              <a:t>leefbaarheid</a:t>
            </a:r>
            <a:r>
              <a:rPr lang="nl-NL" sz="3400" dirty="0"/>
              <a:t>. </a:t>
            </a:r>
          </a:p>
          <a:p>
            <a:pPr marL="0" indent="0">
              <a:buNone/>
            </a:pPr>
            <a:r>
              <a:rPr lang="nl-NL" sz="3400" b="1" dirty="0">
                <a:solidFill>
                  <a:schemeClr val="accent6"/>
                </a:solidFill>
              </a:rPr>
              <a:t>“Hoe aantrekkelijk en/of geschikt een gebied of gemeenschap is om er te wonen, te recreëren of te werken”</a:t>
            </a:r>
          </a:p>
          <a:p>
            <a:pPr lvl="1"/>
            <a:endParaRPr lang="nl-NL" sz="3400" i="1" dirty="0"/>
          </a:p>
          <a:p>
            <a:pPr marL="0" indent="0">
              <a:buNone/>
            </a:pPr>
            <a:r>
              <a:rPr lang="nl-NL" sz="3400" dirty="0"/>
              <a:t>Kwaliteitsoordeel over:</a:t>
            </a:r>
          </a:p>
          <a:p>
            <a:pPr marL="685800" lvl="1">
              <a:buFontTx/>
              <a:buChar char="-"/>
            </a:pPr>
            <a:r>
              <a:rPr lang="nl-NL" sz="3400" dirty="0"/>
              <a:t>Fysieke woonomgeving </a:t>
            </a:r>
          </a:p>
          <a:p>
            <a:pPr marL="685800" lvl="1">
              <a:buFontTx/>
              <a:buChar char="-"/>
            </a:pPr>
            <a:r>
              <a:rPr lang="nl-NL" sz="3400" dirty="0"/>
              <a:t>Sociale kwaliteit</a:t>
            </a:r>
          </a:p>
          <a:p>
            <a:pPr marL="457200" lvl="1" indent="0">
              <a:buNone/>
            </a:pPr>
            <a:endParaRPr lang="nl-NL" sz="3400" dirty="0"/>
          </a:p>
          <a:p>
            <a:pPr marL="457200" lvl="1" indent="0">
              <a:buNone/>
            </a:pPr>
            <a:r>
              <a:rPr lang="nl-NL" sz="3400" dirty="0"/>
              <a:t>Dat kan op twee manieren: </a:t>
            </a:r>
          </a:p>
          <a:p>
            <a:pPr marL="400050" lvl="1" indent="0">
              <a:buNone/>
            </a:pPr>
            <a:r>
              <a:rPr lang="nl-NL" sz="3400" dirty="0"/>
              <a:t>-  Objectieve leefbaarheid </a:t>
            </a:r>
          </a:p>
          <a:p>
            <a:pPr marL="685800" lvl="1">
              <a:buFontTx/>
              <a:buChar char="-"/>
            </a:pPr>
            <a:r>
              <a:rPr lang="nl-NL" sz="3400" i="1" dirty="0"/>
              <a:t>Subjectieve leefbaarheid </a:t>
            </a:r>
          </a:p>
          <a:p>
            <a:endParaRPr lang="nl-NL" dirty="0"/>
          </a:p>
        </p:txBody>
      </p:sp>
      <p:pic>
        <p:nvPicPr>
          <p:cNvPr id="4" name="Afbeelding 3"/>
          <p:cNvPicPr>
            <a:picLocks noChangeAspect="1"/>
          </p:cNvPicPr>
          <p:nvPr/>
        </p:nvPicPr>
        <p:blipFill>
          <a:blip r:embed="rId3"/>
          <a:stretch>
            <a:fillRect/>
          </a:stretch>
        </p:blipFill>
        <p:spPr>
          <a:xfrm>
            <a:off x="7998432" y="3876542"/>
            <a:ext cx="4045088" cy="2515673"/>
          </a:xfrm>
          <a:prstGeom prst="rect">
            <a:avLst/>
          </a:prstGeom>
        </p:spPr>
      </p:pic>
    </p:spTree>
    <p:extLst>
      <p:ext uri="{BB962C8B-B14F-4D97-AF65-F5344CB8AC3E}">
        <p14:creationId xmlns:p14="http://schemas.microsoft.com/office/powerpoint/2010/main" val="1936912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F98F4-6590-4879-B179-6C94F0467C01}"/>
              </a:ext>
            </a:extLst>
          </p:cNvPr>
          <p:cNvSpPr>
            <a:spLocks noGrp="1"/>
          </p:cNvSpPr>
          <p:nvPr>
            <p:ph type="title"/>
          </p:nvPr>
        </p:nvSpPr>
        <p:spPr/>
        <p:txBody>
          <a:bodyPr/>
          <a:lstStyle/>
          <a:p>
            <a:r>
              <a:rPr lang="nl-NL" dirty="0"/>
              <a:t>Fysieke woonomgeving</a:t>
            </a:r>
          </a:p>
        </p:txBody>
      </p:sp>
      <p:sp>
        <p:nvSpPr>
          <p:cNvPr id="4" name="Tekstvak 3">
            <a:extLst>
              <a:ext uri="{FF2B5EF4-FFF2-40B4-BE49-F238E27FC236}">
                <a16:creationId xmlns:a16="http://schemas.microsoft.com/office/drawing/2014/main" id="{2D28000A-8A1C-4D92-A70F-342958035B99}"/>
              </a:ext>
            </a:extLst>
          </p:cNvPr>
          <p:cNvSpPr txBox="1"/>
          <p:nvPr/>
        </p:nvSpPr>
        <p:spPr>
          <a:xfrm>
            <a:off x="838200" y="1448485"/>
            <a:ext cx="9201150" cy="1384995"/>
          </a:xfrm>
          <a:prstGeom prst="rect">
            <a:avLst/>
          </a:prstGeom>
          <a:noFill/>
        </p:spPr>
        <p:txBody>
          <a:bodyPr wrap="square">
            <a:spAutoFit/>
          </a:bodyPr>
          <a:lstStyle/>
          <a:p>
            <a:r>
              <a:rPr lang="nl-NL" sz="2400" dirty="0"/>
              <a:t>Alles wat betrekking heeft op fysieke aspecten in de leefomgeving van een persoon bijv. huisvesting, woonomgeving, milieu, verkeer. </a:t>
            </a:r>
          </a:p>
          <a:p>
            <a:endParaRPr lang="nl-NL" dirty="0"/>
          </a:p>
          <a:p>
            <a:endParaRPr lang="nl-NL" dirty="0"/>
          </a:p>
        </p:txBody>
      </p:sp>
      <p:sp>
        <p:nvSpPr>
          <p:cNvPr id="6" name="Tekstvak 5">
            <a:extLst>
              <a:ext uri="{FF2B5EF4-FFF2-40B4-BE49-F238E27FC236}">
                <a16:creationId xmlns:a16="http://schemas.microsoft.com/office/drawing/2014/main" id="{05A36C87-C437-42D9-8B50-9FE5DFB811C0}"/>
              </a:ext>
            </a:extLst>
          </p:cNvPr>
          <p:cNvSpPr txBox="1"/>
          <p:nvPr/>
        </p:nvSpPr>
        <p:spPr>
          <a:xfrm>
            <a:off x="838200" y="3578126"/>
            <a:ext cx="8877300" cy="769441"/>
          </a:xfrm>
          <a:prstGeom prst="rect">
            <a:avLst/>
          </a:prstGeom>
          <a:noFill/>
        </p:spPr>
        <p:txBody>
          <a:bodyPr wrap="square">
            <a:spAutoFit/>
          </a:bodyPr>
          <a:lstStyle/>
          <a:p>
            <a:r>
              <a:rPr lang="nl-NL" sz="4400" dirty="0">
                <a:latin typeface="+mj-lt"/>
              </a:rPr>
              <a:t>Fysieke veiligheid in een wijk </a:t>
            </a:r>
          </a:p>
        </p:txBody>
      </p:sp>
      <p:sp>
        <p:nvSpPr>
          <p:cNvPr id="7" name="Tekstvak 6">
            <a:extLst>
              <a:ext uri="{FF2B5EF4-FFF2-40B4-BE49-F238E27FC236}">
                <a16:creationId xmlns:a16="http://schemas.microsoft.com/office/drawing/2014/main" id="{D050F27E-063E-44F2-A112-AF32900705F3}"/>
              </a:ext>
            </a:extLst>
          </p:cNvPr>
          <p:cNvSpPr txBox="1"/>
          <p:nvPr/>
        </p:nvSpPr>
        <p:spPr>
          <a:xfrm>
            <a:off x="838200" y="4294971"/>
            <a:ext cx="9201150" cy="1200329"/>
          </a:xfrm>
          <a:prstGeom prst="rect">
            <a:avLst/>
          </a:prstGeom>
          <a:noFill/>
        </p:spPr>
        <p:txBody>
          <a:bodyPr wrap="square">
            <a:spAutoFit/>
          </a:bodyPr>
          <a:lstStyle/>
          <a:p>
            <a:r>
              <a:rPr lang="nl-NL" sz="2400" dirty="0"/>
              <a:t>Alles wat belangrijk is voor een veilige omgeving waarin mensen wonen zoals inrichting van de wijk met verkeerslichten en zebrapaden etc., de afvoer van afval en regen, de luchtkwaliteit maar ook de criminaliteit. </a:t>
            </a:r>
            <a:endParaRPr lang="nl-NL" dirty="0"/>
          </a:p>
        </p:txBody>
      </p:sp>
    </p:spTree>
    <p:extLst>
      <p:ext uri="{BB962C8B-B14F-4D97-AF65-F5344CB8AC3E}">
        <p14:creationId xmlns:p14="http://schemas.microsoft.com/office/powerpoint/2010/main" val="2066666265"/>
      </p:ext>
    </p:extLst>
  </p:cSld>
  <p:clrMapOvr>
    <a:masterClrMapping/>
  </p:clrMapOvr>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MediaLengthInSeconds xmlns="c67c63a5-6c7f-42bb-9d17-0feff581646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2" ma:contentTypeDescription="Een nieuw document maken." ma:contentTypeScope="" ma:versionID="9e02e3fd25824fd9daf9b55831530f5c">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f0a31d64886d562bfcdb13910e69c393"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0BABCE-32E4-4B40-BFCC-EA1DBF7729F7}">
  <ds:schemaRefs>
    <ds:schemaRef ds:uri="http://schemas.microsoft.com/sharepoint/v3/contenttype/forms"/>
  </ds:schemaRefs>
</ds:datastoreItem>
</file>

<file path=customXml/itemProps2.xml><?xml version="1.0" encoding="utf-8"?>
<ds:datastoreItem xmlns:ds="http://schemas.openxmlformats.org/officeDocument/2006/customXml" ds:itemID="{2540DF76-1FB8-49C0-ACE2-91D618E5FD9F}">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customXml/itemProps3.xml><?xml version="1.0" encoding="utf-8"?>
<ds:datastoreItem xmlns:ds="http://schemas.openxmlformats.org/officeDocument/2006/customXml" ds:itemID="{F03E101C-8916-4B80-86FA-2467993B53FF}"/>
</file>

<file path=docProps/app.xml><?xml version="1.0" encoding="utf-8"?>
<Properties xmlns="http://schemas.openxmlformats.org/officeDocument/2006/extended-properties" xmlns:vt="http://schemas.openxmlformats.org/officeDocument/2006/docPropsVTypes">
  <Template/>
  <TotalTime>114</TotalTime>
  <Words>1292</Words>
  <Application>Microsoft Office PowerPoint</Application>
  <PresentationFormat>Breedbeeld</PresentationFormat>
  <Paragraphs>205</Paragraphs>
  <Slides>18</Slides>
  <Notes>8</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Calibri Light</vt:lpstr>
      <vt:lpstr>Office Theme</vt:lpstr>
      <vt:lpstr>PowerPoint-presentatie</vt:lpstr>
      <vt:lpstr>Welkom bij Stad en Wijk </vt:lpstr>
      <vt:lpstr>Waar denken jullie aan bij Stad &amp; wijk?</vt:lpstr>
      <vt:lpstr>Inhoud van deze les:</vt:lpstr>
      <vt:lpstr>Stad en wijk periode 1</vt:lpstr>
      <vt:lpstr>Wat gaan we doen? </vt:lpstr>
      <vt:lpstr>PowerPoint-presentatie</vt:lpstr>
      <vt:lpstr>Leefbaarheid van de leefomgeving</vt:lpstr>
      <vt:lpstr>Fysieke woonomgeving</vt:lpstr>
      <vt:lpstr>PowerPoint-presentatie</vt:lpstr>
      <vt:lpstr>PowerPoint-presentatie</vt:lpstr>
      <vt:lpstr>PowerPoint-presentatie</vt:lpstr>
      <vt:lpstr>Leefbaarheid</vt:lpstr>
      <vt:lpstr>Leefbaarheid meten</vt:lpstr>
      <vt:lpstr>Meten van leefbaarheid: de Leefbaarometer </vt:lpstr>
      <vt:lpstr>PowerPoint-presentatie</vt:lpstr>
      <vt:lpstr>Komende lessen  Stad en wijk</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lastModifiedBy>Pascalle Cup</cp:lastModifiedBy>
  <cp:revision>7</cp:revision>
  <dcterms:created xsi:type="dcterms:W3CDTF">2021-08-18T13:43:13Z</dcterms:created>
  <dcterms:modified xsi:type="dcterms:W3CDTF">2023-08-15T12:07:35Z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_ExtendedDescription">
    <vt:lpwstr/>
  </property>
  <property fmtid="{D5CDD505-2E9C-101B-9397-08002B2CF9AE}" pid="4" name="TriggerFlowInfo">
    <vt:lpwstr/>
  </property>
  <property fmtid="{D5CDD505-2E9C-101B-9397-08002B2CF9AE}" pid="5" name="MediaServiceImageTags">
    <vt:lpwstr/>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xd_Signature">
    <vt:bool>false</vt:bool>
  </property>
</Properties>
</file>